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1" r:id="rId3"/>
    <p:sldMasterId id="2147483693" r:id="rId4"/>
    <p:sldMasterId id="2147483702" r:id="rId5"/>
    <p:sldMasterId id="2147483715" r:id="rId6"/>
    <p:sldMasterId id="2147483728" r:id="rId7"/>
  </p:sldMasterIdLst>
  <p:notesMasterIdLst>
    <p:notesMasterId r:id="rId65"/>
  </p:notesMasterIdLst>
  <p:sldIdLst>
    <p:sldId id="311" r:id="rId8"/>
    <p:sldId id="256" r:id="rId9"/>
    <p:sldId id="257" r:id="rId10"/>
    <p:sldId id="258" r:id="rId11"/>
    <p:sldId id="259" r:id="rId12"/>
    <p:sldId id="260" r:id="rId13"/>
    <p:sldId id="267" r:id="rId14"/>
    <p:sldId id="269" r:id="rId15"/>
    <p:sldId id="261" r:id="rId16"/>
    <p:sldId id="262" r:id="rId17"/>
    <p:sldId id="263" r:id="rId18"/>
    <p:sldId id="268" r:id="rId19"/>
    <p:sldId id="312" r:id="rId20"/>
    <p:sldId id="270" r:id="rId21"/>
    <p:sldId id="271" r:id="rId22"/>
    <p:sldId id="272" r:id="rId23"/>
    <p:sldId id="273" r:id="rId24"/>
    <p:sldId id="274" r:id="rId25"/>
    <p:sldId id="313" r:id="rId26"/>
    <p:sldId id="275" r:id="rId27"/>
    <p:sldId id="276" r:id="rId28"/>
    <p:sldId id="277" r:id="rId29"/>
    <p:sldId id="278" r:id="rId30"/>
    <p:sldId id="279" r:id="rId31"/>
    <p:sldId id="280" r:id="rId32"/>
    <p:sldId id="281" r:id="rId33"/>
    <p:sldId id="282" r:id="rId34"/>
    <p:sldId id="283" r:id="rId35"/>
    <p:sldId id="284" r:id="rId36"/>
    <p:sldId id="31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5"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1" d="100"/>
          <a:sy n="111" d="100"/>
        </p:scale>
        <p:origin x="-120" y="-14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CCDB9E-7707-478A-8C50-7A979F527E25}"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US"/>
        </a:p>
      </dgm:t>
    </dgm:pt>
    <dgm:pt modelId="{522E6057-6861-44E4-A37B-BD443FBB3768}">
      <dgm:prSet phldrT="[Text]" custT="1"/>
      <dgm:spPr/>
      <dgm:t>
        <a:bodyPr/>
        <a:lstStyle/>
        <a:p>
          <a:r>
            <a:rPr lang="en-US" sz="1400" b="0" dirty="0">
              <a:latin typeface="Helvetica"/>
              <a:cs typeface="Helvetica"/>
            </a:rPr>
            <a:t>State</a:t>
          </a:r>
          <a:r>
            <a:rPr lang="en-US" sz="1400" b="1" dirty="0">
              <a:latin typeface="Helvetica"/>
              <a:cs typeface="Helvetica"/>
            </a:rPr>
            <a:t> </a:t>
          </a:r>
          <a:r>
            <a:rPr lang="en-US" sz="1400" b="0" dirty="0">
              <a:latin typeface="Helvetica"/>
              <a:cs typeface="Helvetica"/>
            </a:rPr>
            <a:t>Government</a:t>
          </a:r>
        </a:p>
      </dgm:t>
    </dgm:pt>
    <dgm:pt modelId="{3F9DD1EA-9A40-445E-B7B2-2BC094F0D0D5}" type="parTrans" cxnId="{9963D944-27CB-48A8-A45D-3791315A1C98}">
      <dgm:prSet/>
      <dgm:spPr/>
      <dgm:t>
        <a:bodyPr/>
        <a:lstStyle/>
        <a:p>
          <a:endParaRPr lang="en-US"/>
        </a:p>
      </dgm:t>
    </dgm:pt>
    <dgm:pt modelId="{079D5A72-42A0-42F6-851F-CF9EE0AF70D2}" type="sibTrans" cxnId="{9963D944-27CB-48A8-A45D-3791315A1C98}">
      <dgm:prSet/>
      <dgm:spPr>
        <a:solidFill>
          <a:schemeClr val="bg1"/>
        </a:solidFill>
      </dgm:spPr>
      <dgm:t>
        <a:bodyPr/>
        <a:lstStyle/>
        <a:p>
          <a:endParaRPr lang="en-US"/>
        </a:p>
      </dgm:t>
    </dgm:pt>
    <dgm:pt modelId="{44FD61F3-6A25-4CD2-A24B-0DB52DFD968A}">
      <dgm:prSet phldrT="[Text]" custT="1"/>
      <dgm:spPr/>
      <dgm:t>
        <a:bodyPr/>
        <a:lstStyle/>
        <a:p>
          <a:r>
            <a:rPr lang="en-US" sz="1400" dirty="0">
              <a:latin typeface="Helvetica"/>
              <a:cs typeface="Helvetica"/>
            </a:rPr>
            <a:t>Colleges and Universities</a:t>
          </a:r>
        </a:p>
      </dgm:t>
    </dgm:pt>
    <dgm:pt modelId="{F0FD2143-8225-4B0C-8572-0220FEEA4373}" type="parTrans" cxnId="{1FD54DDE-DBBE-4786-8024-A76B0963EED7}">
      <dgm:prSet/>
      <dgm:spPr/>
      <dgm:t>
        <a:bodyPr/>
        <a:lstStyle/>
        <a:p>
          <a:endParaRPr lang="en-US"/>
        </a:p>
      </dgm:t>
    </dgm:pt>
    <dgm:pt modelId="{85DB0E0E-1B43-461F-9449-959892598C32}" type="sibTrans" cxnId="{1FD54DDE-DBBE-4786-8024-A76B0963EED7}">
      <dgm:prSet/>
      <dgm:spPr>
        <a:solidFill>
          <a:schemeClr val="bg1"/>
        </a:solidFill>
      </dgm:spPr>
      <dgm:t>
        <a:bodyPr/>
        <a:lstStyle/>
        <a:p>
          <a:endParaRPr lang="en-US"/>
        </a:p>
      </dgm:t>
    </dgm:pt>
    <dgm:pt modelId="{B8456C83-A1C8-492B-A729-AF5060D5E048}">
      <dgm:prSet phldrT="[Text]" custT="1"/>
      <dgm:spPr/>
      <dgm:t>
        <a:bodyPr/>
        <a:lstStyle/>
        <a:p>
          <a:r>
            <a:rPr lang="en-US" sz="1400" dirty="0">
              <a:latin typeface="Helvetica"/>
              <a:cs typeface="Helvetica"/>
            </a:rPr>
            <a:t>Employers and Private Companies</a:t>
          </a:r>
        </a:p>
      </dgm:t>
    </dgm:pt>
    <dgm:pt modelId="{F27C54AE-340C-4C48-8ABC-36D86BE9C21D}" type="parTrans" cxnId="{296D4F91-E317-42AE-8C5B-4B5E8A21D9EA}">
      <dgm:prSet/>
      <dgm:spPr/>
      <dgm:t>
        <a:bodyPr/>
        <a:lstStyle/>
        <a:p>
          <a:endParaRPr lang="en-US"/>
        </a:p>
      </dgm:t>
    </dgm:pt>
    <dgm:pt modelId="{E038AA92-C9B1-4810-9472-43FAF00402D3}" type="sibTrans" cxnId="{296D4F91-E317-42AE-8C5B-4B5E8A21D9EA}">
      <dgm:prSet/>
      <dgm:spPr>
        <a:solidFill>
          <a:schemeClr val="bg1"/>
        </a:solidFill>
      </dgm:spPr>
      <dgm:t>
        <a:bodyPr/>
        <a:lstStyle/>
        <a:p>
          <a:endParaRPr lang="en-US"/>
        </a:p>
      </dgm:t>
    </dgm:pt>
    <dgm:pt modelId="{8A75C429-D17A-4A92-A39B-A9CEEE2A73EC}">
      <dgm:prSet phldrT="[Text]" custT="1"/>
      <dgm:spPr/>
      <dgm:t>
        <a:bodyPr/>
        <a:lstStyle/>
        <a:p>
          <a:r>
            <a:rPr lang="en-US" sz="1400" b="0" dirty="0">
              <a:latin typeface="Helvetica"/>
              <a:cs typeface="Helvetica"/>
            </a:rPr>
            <a:t>Professional and Service Organizations</a:t>
          </a:r>
        </a:p>
      </dgm:t>
    </dgm:pt>
    <dgm:pt modelId="{C5CD3AE5-F279-4A14-BC52-9F54F1FF829B}" type="parTrans" cxnId="{696A409E-2801-423A-92E1-C3530C07BBB6}">
      <dgm:prSet/>
      <dgm:spPr/>
      <dgm:t>
        <a:bodyPr/>
        <a:lstStyle/>
        <a:p>
          <a:endParaRPr lang="en-US"/>
        </a:p>
      </dgm:t>
    </dgm:pt>
    <dgm:pt modelId="{B2F0C0AE-772C-44ED-9636-8A2790E4F6EE}" type="sibTrans" cxnId="{696A409E-2801-423A-92E1-C3530C07BBB6}">
      <dgm:prSet/>
      <dgm:spPr>
        <a:solidFill>
          <a:schemeClr val="bg1"/>
        </a:solidFill>
      </dgm:spPr>
      <dgm:t>
        <a:bodyPr/>
        <a:lstStyle/>
        <a:p>
          <a:endParaRPr lang="en-US"/>
        </a:p>
      </dgm:t>
    </dgm:pt>
    <dgm:pt modelId="{3E9EC3A3-954D-4746-A7A5-78BBF208DAA4}">
      <dgm:prSet phldrT="[Text]" custT="1"/>
      <dgm:spPr/>
      <dgm:t>
        <a:bodyPr/>
        <a:lstStyle/>
        <a:p>
          <a:r>
            <a:rPr lang="en-US" sz="1400" dirty="0">
              <a:latin typeface="Helvetica"/>
              <a:cs typeface="Helvetica"/>
            </a:rPr>
            <a:t>Private Foundations</a:t>
          </a:r>
        </a:p>
      </dgm:t>
    </dgm:pt>
    <dgm:pt modelId="{8FC296B6-3AE8-44E3-9BEC-4EEDCDC9CE03}" type="parTrans" cxnId="{F2A4BD58-1812-4A84-A2E8-4380F60E81FE}">
      <dgm:prSet/>
      <dgm:spPr/>
      <dgm:t>
        <a:bodyPr/>
        <a:lstStyle/>
        <a:p>
          <a:endParaRPr lang="en-US"/>
        </a:p>
      </dgm:t>
    </dgm:pt>
    <dgm:pt modelId="{47CC3FDE-E39C-4325-993E-E33CDCA2F9DF}" type="sibTrans" cxnId="{F2A4BD58-1812-4A84-A2E8-4380F60E81FE}">
      <dgm:prSet/>
      <dgm:spPr>
        <a:solidFill>
          <a:schemeClr val="bg1"/>
        </a:solidFill>
      </dgm:spPr>
      <dgm:t>
        <a:bodyPr/>
        <a:lstStyle/>
        <a:p>
          <a:endParaRPr lang="en-US"/>
        </a:p>
      </dgm:t>
    </dgm:pt>
    <dgm:pt modelId="{3BD250BE-6E63-425D-830C-6469C5107B94}">
      <dgm:prSet phldrT="[Text]" custT="1"/>
      <dgm:spPr/>
      <dgm:t>
        <a:bodyPr/>
        <a:lstStyle/>
        <a:p>
          <a:r>
            <a:rPr lang="en-US" sz="1400" b="0" dirty="0">
              <a:latin typeface="Helvetica"/>
              <a:cs typeface="Helvetica"/>
            </a:rPr>
            <a:t>Federal Government</a:t>
          </a:r>
        </a:p>
      </dgm:t>
    </dgm:pt>
    <dgm:pt modelId="{F356B87A-6BE3-4C5B-BA21-5D78D2DE0FC4}" type="sibTrans" cxnId="{23559DE2-F08F-484D-9645-E68F7BCD5435}">
      <dgm:prSet/>
      <dgm:spPr>
        <a:solidFill>
          <a:schemeClr val="bg1"/>
        </a:solidFill>
      </dgm:spPr>
      <dgm:t>
        <a:bodyPr/>
        <a:lstStyle/>
        <a:p>
          <a:endParaRPr lang="en-US"/>
        </a:p>
      </dgm:t>
    </dgm:pt>
    <dgm:pt modelId="{813598B1-B28F-4E84-9FAA-EB4A1C2A385D}" type="parTrans" cxnId="{23559DE2-F08F-484D-9645-E68F7BCD5435}">
      <dgm:prSet/>
      <dgm:spPr/>
      <dgm:t>
        <a:bodyPr/>
        <a:lstStyle/>
        <a:p>
          <a:endParaRPr lang="en-US"/>
        </a:p>
      </dgm:t>
    </dgm:pt>
    <dgm:pt modelId="{8BC697AE-8FCA-4443-A0BB-129C97B44BB6}" type="pres">
      <dgm:prSet presAssocID="{6BCCDB9E-7707-478A-8C50-7A979F527E25}" presName="cycle" presStyleCnt="0">
        <dgm:presLayoutVars>
          <dgm:dir/>
          <dgm:resizeHandles val="exact"/>
        </dgm:presLayoutVars>
      </dgm:prSet>
      <dgm:spPr/>
      <dgm:t>
        <a:bodyPr/>
        <a:lstStyle/>
        <a:p>
          <a:endParaRPr lang="en-US"/>
        </a:p>
      </dgm:t>
    </dgm:pt>
    <dgm:pt modelId="{93A80690-025F-45DF-8392-384F029107E9}" type="pres">
      <dgm:prSet presAssocID="{3BD250BE-6E63-425D-830C-6469C5107B94}" presName="node" presStyleLbl="node1" presStyleIdx="0" presStyleCnt="6" custScaleX="140356" custScaleY="140553" custRadScaleRad="110275" custRadScaleInc="-19050">
        <dgm:presLayoutVars>
          <dgm:bulletEnabled val="1"/>
        </dgm:presLayoutVars>
      </dgm:prSet>
      <dgm:spPr/>
      <dgm:t>
        <a:bodyPr/>
        <a:lstStyle/>
        <a:p>
          <a:endParaRPr lang="en-US"/>
        </a:p>
      </dgm:t>
    </dgm:pt>
    <dgm:pt modelId="{B7216E11-D883-4F60-AA1A-5F55120BE419}" type="pres">
      <dgm:prSet presAssocID="{F356B87A-6BE3-4C5B-BA21-5D78D2DE0FC4}" presName="sibTrans" presStyleLbl="sibTrans2D1" presStyleIdx="0" presStyleCnt="6"/>
      <dgm:spPr/>
      <dgm:t>
        <a:bodyPr/>
        <a:lstStyle/>
        <a:p>
          <a:endParaRPr lang="en-US"/>
        </a:p>
      </dgm:t>
    </dgm:pt>
    <dgm:pt modelId="{23FF1AF9-C1B2-4564-9112-0651257F2174}" type="pres">
      <dgm:prSet presAssocID="{F356B87A-6BE3-4C5B-BA21-5D78D2DE0FC4}" presName="connectorText" presStyleLbl="sibTrans2D1" presStyleIdx="0" presStyleCnt="6"/>
      <dgm:spPr/>
      <dgm:t>
        <a:bodyPr/>
        <a:lstStyle/>
        <a:p>
          <a:endParaRPr lang="en-US"/>
        </a:p>
      </dgm:t>
    </dgm:pt>
    <dgm:pt modelId="{BBDF8753-3258-41A5-9594-B10BA81F475E}" type="pres">
      <dgm:prSet presAssocID="{522E6057-6861-44E4-A37B-BD443FBB3768}" presName="node" presStyleLbl="node1" presStyleIdx="1" presStyleCnt="6" custScaleX="143557" custScaleY="137004" custRadScaleRad="121910" custRadScaleInc="127">
        <dgm:presLayoutVars>
          <dgm:bulletEnabled val="1"/>
        </dgm:presLayoutVars>
      </dgm:prSet>
      <dgm:spPr/>
      <dgm:t>
        <a:bodyPr/>
        <a:lstStyle/>
        <a:p>
          <a:endParaRPr lang="en-US"/>
        </a:p>
      </dgm:t>
    </dgm:pt>
    <dgm:pt modelId="{A9C375D7-6EFE-49E2-BE51-B0929577F429}" type="pres">
      <dgm:prSet presAssocID="{079D5A72-42A0-42F6-851F-CF9EE0AF70D2}" presName="sibTrans" presStyleLbl="sibTrans2D1" presStyleIdx="1" presStyleCnt="6"/>
      <dgm:spPr/>
      <dgm:t>
        <a:bodyPr/>
        <a:lstStyle/>
        <a:p>
          <a:endParaRPr lang="en-US"/>
        </a:p>
      </dgm:t>
    </dgm:pt>
    <dgm:pt modelId="{699AACE2-7BF7-4433-8A6A-F78136D08D62}" type="pres">
      <dgm:prSet presAssocID="{079D5A72-42A0-42F6-851F-CF9EE0AF70D2}" presName="connectorText" presStyleLbl="sibTrans2D1" presStyleIdx="1" presStyleCnt="6"/>
      <dgm:spPr/>
      <dgm:t>
        <a:bodyPr/>
        <a:lstStyle/>
        <a:p>
          <a:endParaRPr lang="en-US"/>
        </a:p>
      </dgm:t>
    </dgm:pt>
    <dgm:pt modelId="{EA120A5C-518C-4C84-83DA-F97E9C3A7499}" type="pres">
      <dgm:prSet presAssocID="{44FD61F3-6A25-4CD2-A24B-0DB52DFD968A}" presName="node" presStyleLbl="node1" presStyleIdx="2" presStyleCnt="6" custScaleX="149273" custScaleY="130280" custRadScaleRad="109726" custRadScaleInc="-15598">
        <dgm:presLayoutVars>
          <dgm:bulletEnabled val="1"/>
        </dgm:presLayoutVars>
      </dgm:prSet>
      <dgm:spPr/>
      <dgm:t>
        <a:bodyPr/>
        <a:lstStyle/>
        <a:p>
          <a:endParaRPr lang="en-US"/>
        </a:p>
      </dgm:t>
    </dgm:pt>
    <dgm:pt modelId="{88A5B3F7-0493-4821-B535-EC73AD8B830D}" type="pres">
      <dgm:prSet presAssocID="{85DB0E0E-1B43-461F-9449-959892598C32}" presName="sibTrans" presStyleLbl="sibTrans2D1" presStyleIdx="2" presStyleCnt="6" custAng="2726396" custLinFactY="-100000" custLinFactNeighborX="-57034" custLinFactNeighborY="-165175"/>
      <dgm:spPr/>
      <dgm:t>
        <a:bodyPr/>
        <a:lstStyle/>
        <a:p>
          <a:endParaRPr lang="en-US"/>
        </a:p>
      </dgm:t>
    </dgm:pt>
    <dgm:pt modelId="{7F7EAFCD-C00E-4EED-98AA-0F752E271F08}" type="pres">
      <dgm:prSet presAssocID="{85DB0E0E-1B43-461F-9449-959892598C32}" presName="connectorText" presStyleLbl="sibTrans2D1" presStyleIdx="2" presStyleCnt="6"/>
      <dgm:spPr/>
      <dgm:t>
        <a:bodyPr/>
        <a:lstStyle/>
        <a:p>
          <a:endParaRPr lang="en-US"/>
        </a:p>
      </dgm:t>
    </dgm:pt>
    <dgm:pt modelId="{51A7EC98-67E0-4523-A390-F0069D0CB8AE}" type="pres">
      <dgm:prSet presAssocID="{3E9EC3A3-954D-4746-A7A5-78BBF208DAA4}" presName="node" presStyleLbl="node1" presStyleIdx="3" presStyleCnt="6" custScaleX="140098" custScaleY="126732" custRadScaleRad="101250" custRadScaleInc="19220">
        <dgm:presLayoutVars>
          <dgm:bulletEnabled val="1"/>
        </dgm:presLayoutVars>
      </dgm:prSet>
      <dgm:spPr/>
      <dgm:t>
        <a:bodyPr/>
        <a:lstStyle/>
        <a:p>
          <a:endParaRPr lang="en-US"/>
        </a:p>
      </dgm:t>
    </dgm:pt>
    <dgm:pt modelId="{3DABAAB3-0EA2-4882-92F3-A2A284B97A0C}" type="pres">
      <dgm:prSet presAssocID="{47CC3FDE-E39C-4325-993E-E33CDCA2F9DF}" presName="sibTrans" presStyleLbl="sibTrans2D1" presStyleIdx="3" presStyleCnt="6"/>
      <dgm:spPr/>
      <dgm:t>
        <a:bodyPr/>
        <a:lstStyle/>
        <a:p>
          <a:endParaRPr lang="en-US"/>
        </a:p>
      </dgm:t>
    </dgm:pt>
    <dgm:pt modelId="{5C522C12-D414-47B6-898A-ED09993F7657}" type="pres">
      <dgm:prSet presAssocID="{47CC3FDE-E39C-4325-993E-E33CDCA2F9DF}" presName="connectorText" presStyleLbl="sibTrans2D1" presStyleIdx="3" presStyleCnt="6"/>
      <dgm:spPr/>
      <dgm:t>
        <a:bodyPr/>
        <a:lstStyle/>
        <a:p>
          <a:endParaRPr lang="en-US"/>
        </a:p>
      </dgm:t>
    </dgm:pt>
    <dgm:pt modelId="{BF5792D6-3113-4403-B193-A3BDF2F1A3BA}" type="pres">
      <dgm:prSet presAssocID="{B8456C83-A1C8-492B-A729-AF5060D5E048}" presName="node" presStyleLbl="node1" presStyleIdx="4" presStyleCnt="6" custScaleX="140100" custScaleY="127230" custRadScaleRad="135167" custRadScaleInc="24748">
        <dgm:presLayoutVars>
          <dgm:bulletEnabled val="1"/>
        </dgm:presLayoutVars>
      </dgm:prSet>
      <dgm:spPr/>
      <dgm:t>
        <a:bodyPr/>
        <a:lstStyle/>
        <a:p>
          <a:endParaRPr lang="en-US"/>
        </a:p>
      </dgm:t>
    </dgm:pt>
    <dgm:pt modelId="{DEC98859-A9C4-4933-8B3C-105E858E1B39}" type="pres">
      <dgm:prSet presAssocID="{E038AA92-C9B1-4810-9472-43FAF00402D3}" presName="sibTrans" presStyleLbl="sibTrans2D1" presStyleIdx="4" presStyleCnt="6"/>
      <dgm:spPr/>
      <dgm:t>
        <a:bodyPr/>
        <a:lstStyle/>
        <a:p>
          <a:endParaRPr lang="en-US"/>
        </a:p>
      </dgm:t>
    </dgm:pt>
    <dgm:pt modelId="{50127BC9-67E6-480F-9AB3-043C360D612E}" type="pres">
      <dgm:prSet presAssocID="{E038AA92-C9B1-4810-9472-43FAF00402D3}" presName="connectorText" presStyleLbl="sibTrans2D1" presStyleIdx="4" presStyleCnt="6"/>
      <dgm:spPr/>
      <dgm:t>
        <a:bodyPr/>
        <a:lstStyle/>
        <a:p>
          <a:endParaRPr lang="en-US"/>
        </a:p>
      </dgm:t>
    </dgm:pt>
    <dgm:pt modelId="{5C8BD7F2-CB87-414A-8534-39B393A5DAC9}" type="pres">
      <dgm:prSet presAssocID="{8A75C429-D17A-4A92-A39B-A9CEEE2A73EC}" presName="node" presStyleLbl="node1" presStyleIdx="5" presStyleCnt="6" custScaleX="140117" custScaleY="130591" custRadScaleRad="134226" custRadScaleInc="-13315">
        <dgm:presLayoutVars>
          <dgm:bulletEnabled val="1"/>
        </dgm:presLayoutVars>
      </dgm:prSet>
      <dgm:spPr/>
      <dgm:t>
        <a:bodyPr/>
        <a:lstStyle/>
        <a:p>
          <a:endParaRPr lang="en-US"/>
        </a:p>
      </dgm:t>
    </dgm:pt>
    <dgm:pt modelId="{F362EE61-2049-4A66-93CD-A119B473B26F}" type="pres">
      <dgm:prSet presAssocID="{B2F0C0AE-772C-44ED-9636-8A2790E4F6EE}" presName="sibTrans" presStyleLbl="sibTrans2D1" presStyleIdx="5" presStyleCnt="6"/>
      <dgm:spPr/>
      <dgm:t>
        <a:bodyPr/>
        <a:lstStyle/>
        <a:p>
          <a:endParaRPr lang="en-US"/>
        </a:p>
      </dgm:t>
    </dgm:pt>
    <dgm:pt modelId="{9B83D351-BA23-44AF-90C5-CE88BC741552}" type="pres">
      <dgm:prSet presAssocID="{B2F0C0AE-772C-44ED-9636-8A2790E4F6EE}" presName="connectorText" presStyleLbl="sibTrans2D1" presStyleIdx="5" presStyleCnt="6"/>
      <dgm:spPr/>
      <dgm:t>
        <a:bodyPr/>
        <a:lstStyle/>
        <a:p>
          <a:endParaRPr lang="en-US"/>
        </a:p>
      </dgm:t>
    </dgm:pt>
  </dgm:ptLst>
  <dgm:cxnLst>
    <dgm:cxn modelId="{F3F1F508-D2A8-6740-A396-2A02FC6AED37}" type="presOf" srcId="{47CC3FDE-E39C-4325-993E-E33CDCA2F9DF}" destId="{3DABAAB3-0EA2-4882-92F3-A2A284B97A0C}" srcOrd="0" destOrd="0" presId="urn:microsoft.com/office/officeart/2005/8/layout/cycle2"/>
    <dgm:cxn modelId="{696A409E-2801-423A-92E1-C3530C07BBB6}" srcId="{6BCCDB9E-7707-478A-8C50-7A979F527E25}" destId="{8A75C429-D17A-4A92-A39B-A9CEEE2A73EC}" srcOrd="5" destOrd="0" parTransId="{C5CD3AE5-F279-4A14-BC52-9F54F1FF829B}" sibTransId="{B2F0C0AE-772C-44ED-9636-8A2790E4F6EE}"/>
    <dgm:cxn modelId="{FCD9220D-565D-C44B-AAF2-9AE2960D5A7C}" type="presOf" srcId="{6BCCDB9E-7707-478A-8C50-7A979F527E25}" destId="{8BC697AE-8FCA-4443-A0BB-129C97B44BB6}" srcOrd="0" destOrd="0" presId="urn:microsoft.com/office/officeart/2005/8/layout/cycle2"/>
    <dgm:cxn modelId="{A581E513-811B-304A-A48E-C3F5567169E6}" type="presOf" srcId="{B2F0C0AE-772C-44ED-9636-8A2790E4F6EE}" destId="{9B83D351-BA23-44AF-90C5-CE88BC741552}" srcOrd="1" destOrd="0" presId="urn:microsoft.com/office/officeart/2005/8/layout/cycle2"/>
    <dgm:cxn modelId="{B21FC33C-395F-C748-8CC1-817A31ABEBD9}" type="presOf" srcId="{F356B87A-6BE3-4C5B-BA21-5D78D2DE0FC4}" destId="{B7216E11-D883-4F60-AA1A-5F55120BE419}" srcOrd="0" destOrd="0" presId="urn:microsoft.com/office/officeart/2005/8/layout/cycle2"/>
    <dgm:cxn modelId="{9568624A-538B-FE46-B77B-B95C3FA5059C}" type="presOf" srcId="{47CC3FDE-E39C-4325-993E-E33CDCA2F9DF}" destId="{5C522C12-D414-47B6-898A-ED09993F7657}" srcOrd="1" destOrd="0" presId="urn:microsoft.com/office/officeart/2005/8/layout/cycle2"/>
    <dgm:cxn modelId="{296D4F91-E317-42AE-8C5B-4B5E8A21D9EA}" srcId="{6BCCDB9E-7707-478A-8C50-7A979F527E25}" destId="{B8456C83-A1C8-492B-A729-AF5060D5E048}" srcOrd="4" destOrd="0" parTransId="{F27C54AE-340C-4C48-8ABC-36D86BE9C21D}" sibTransId="{E038AA92-C9B1-4810-9472-43FAF00402D3}"/>
    <dgm:cxn modelId="{9963D944-27CB-48A8-A45D-3791315A1C98}" srcId="{6BCCDB9E-7707-478A-8C50-7A979F527E25}" destId="{522E6057-6861-44E4-A37B-BD443FBB3768}" srcOrd="1" destOrd="0" parTransId="{3F9DD1EA-9A40-445E-B7B2-2BC094F0D0D5}" sibTransId="{079D5A72-42A0-42F6-851F-CF9EE0AF70D2}"/>
    <dgm:cxn modelId="{78858339-9836-DD45-8FDF-F9FCFD8B2443}" type="presOf" srcId="{3E9EC3A3-954D-4746-A7A5-78BBF208DAA4}" destId="{51A7EC98-67E0-4523-A390-F0069D0CB8AE}" srcOrd="0" destOrd="0" presId="urn:microsoft.com/office/officeart/2005/8/layout/cycle2"/>
    <dgm:cxn modelId="{23559DE2-F08F-484D-9645-E68F7BCD5435}" srcId="{6BCCDB9E-7707-478A-8C50-7A979F527E25}" destId="{3BD250BE-6E63-425D-830C-6469C5107B94}" srcOrd="0" destOrd="0" parTransId="{813598B1-B28F-4E84-9FAA-EB4A1C2A385D}" sibTransId="{F356B87A-6BE3-4C5B-BA21-5D78D2DE0FC4}"/>
    <dgm:cxn modelId="{031DB69E-3B87-2841-89D7-EDEC4B14618E}" type="presOf" srcId="{B2F0C0AE-772C-44ED-9636-8A2790E4F6EE}" destId="{F362EE61-2049-4A66-93CD-A119B473B26F}" srcOrd="0" destOrd="0" presId="urn:microsoft.com/office/officeart/2005/8/layout/cycle2"/>
    <dgm:cxn modelId="{AA5D05C4-8BC2-1046-AEA1-F8831F2A82FB}" type="presOf" srcId="{E038AA92-C9B1-4810-9472-43FAF00402D3}" destId="{DEC98859-A9C4-4933-8B3C-105E858E1B39}" srcOrd="0" destOrd="0" presId="urn:microsoft.com/office/officeart/2005/8/layout/cycle2"/>
    <dgm:cxn modelId="{F2A4BD58-1812-4A84-A2E8-4380F60E81FE}" srcId="{6BCCDB9E-7707-478A-8C50-7A979F527E25}" destId="{3E9EC3A3-954D-4746-A7A5-78BBF208DAA4}" srcOrd="3" destOrd="0" parTransId="{8FC296B6-3AE8-44E3-9BEC-4EEDCDC9CE03}" sibTransId="{47CC3FDE-E39C-4325-993E-E33CDCA2F9DF}"/>
    <dgm:cxn modelId="{5EE471AD-0B75-E949-9275-228061D2FB92}" type="presOf" srcId="{85DB0E0E-1B43-461F-9449-959892598C32}" destId="{7F7EAFCD-C00E-4EED-98AA-0F752E271F08}" srcOrd="1" destOrd="0" presId="urn:microsoft.com/office/officeart/2005/8/layout/cycle2"/>
    <dgm:cxn modelId="{E0A78A58-BB33-6841-8907-8FD8788E11D8}" type="presOf" srcId="{079D5A72-42A0-42F6-851F-CF9EE0AF70D2}" destId="{699AACE2-7BF7-4433-8A6A-F78136D08D62}" srcOrd="1" destOrd="0" presId="urn:microsoft.com/office/officeart/2005/8/layout/cycle2"/>
    <dgm:cxn modelId="{767B4813-A823-DE4C-84DA-AC2533A3CE9C}" type="presOf" srcId="{F356B87A-6BE3-4C5B-BA21-5D78D2DE0FC4}" destId="{23FF1AF9-C1B2-4564-9112-0651257F2174}" srcOrd="1" destOrd="0" presId="urn:microsoft.com/office/officeart/2005/8/layout/cycle2"/>
    <dgm:cxn modelId="{7C161D80-6183-284D-B84F-75DED02BE15E}" type="presOf" srcId="{3BD250BE-6E63-425D-830C-6469C5107B94}" destId="{93A80690-025F-45DF-8392-384F029107E9}" srcOrd="0" destOrd="0" presId="urn:microsoft.com/office/officeart/2005/8/layout/cycle2"/>
    <dgm:cxn modelId="{1FD54DDE-DBBE-4786-8024-A76B0963EED7}" srcId="{6BCCDB9E-7707-478A-8C50-7A979F527E25}" destId="{44FD61F3-6A25-4CD2-A24B-0DB52DFD968A}" srcOrd="2" destOrd="0" parTransId="{F0FD2143-8225-4B0C-8572-0220FEEA4373}" sibTransId="{85DB0E0E-1B43-461F-9449-959892598C32}"/>
    <dgm:cxn modelId="{AFEC7779-C565-094C-A984-C572AC1CEE87}" type="presOf" srcId="{8A75C429-D17A-4A92-A39B-A9CEEE2A73EC}" destId="{5C8BD7F2-CB87-414A-8534-39B393A5DAC9}" srcOrd="0" destOrd="0" presId="urn:microsoft.com/office/officeart/2005/8/layout/cycle2"/>
    <dgm:cxn modelId="{1B3F53A2-52BB-9547-9E1F-00EB65890E61}" type="presOf" srcId="{079D5A72-42A0-42F6-851F-CF9EE0AF70D2}" destId="{A9C375D7-6EFE-49E2-BE51-B0929577F429}" srcOrd="0" destOrd="0" presId="urn:microsoft.com/office/officeart/2005/8/layout/cycle2"/>
    <dgm:cxn modelId="{0C79D7CC-C150-AD4F-8B85-59C15AD03404}" type="presOf" srcId="{44FD61F3-6A25-4CD2-A24B-0DB52DFD968A}" destId="{EA120A5C-518C-4C84-83DA-F97E9C3A7499}" srcOrd="0" destOrd="0" presId="urn:microsoft.com/office/officeart/2005/8/layout/cycle2"/>
    <dgm:cxn modelId="{4A11083B-6533-2F4A-88B7-A05F8A96EDF1}" type="presOf" srcId="{522E6057-6861-44E4-A37B-BD443FBB3768}" destId="{BBDF8753-3258-41A5-9594-B10BA81F475E}" srcOrd="0" destOrd="0" presId="urn:microsoft.com/office/officeart/2005/8/layout/cycle2"/>
    <dgm:cxn modelId="{06086047-9806-2546-AD89-E92B6EEF710E}" type="presOf" srcId="{E038AA92-C9B1-4810-9472-43FAF00402D3}" destId="{50127BC9-67E6-480F-9AB3-043C360D612E}" srcOrd="1" destOrd="0" presId="urn:microsoft.com/office/officeart/2005/8/layout/cycle2"/>
    <dgm:cxn modelId="{FE28CCD1-656B-394B-A45A-471D6D9C5564}" type="presOf" srcId="{85DB0E0E-1B43-461F-9449-959892598C32}" destId="{88A5B3F7-0493-4821-B535-EC73AD8B830D}" srcOrd="0" destOrd="0" presId="urn:microsoft.com/office/officeart/2005/8/layout/cycle2"/>
    <dgm:cxn modelId="{2D82FE29-084D-484E-B467-BA645B573CA7}" type="presOf" srcId="{B8456C83-A1C8-492B-A729-AF5060D5E048}" destId="{BF5792D6-3113-4403-B193-A3BDF2F1A3BA}" srcOrd="0" destOrd="0" presId="urn:microsoft.com/office/officeart/2005/8/layout/cycle2"/>
    <dgm:cxn modelId="{043D9D24-6EB2-6541-A315-619620AC56EA}" type="presParOf" srcId="{8BC697AE-8FCA-4443-A0BB-129C97B44BB6}" destId="{93A80690-025F-45DF-8392-384F029107E9}" srcOrd="0" destOrd="0" presId="urn:microsoft.com/office/officeart/2005/8/layout/cycle2"/>
    <dgm:cxn modelId="{35E27126-509F-A24E-804E-80C8BD2D1A80}" type="presParOf" srcId="{8BC697AE-8FCA-4443-A0BB-129C97B44BB6}" destId="{B7216E11-D883-4F60-AA1A-5F55120BE419}" srcOrd="1" destOrd="0" presId="urn:microsoft.com/office/officeart/2005/8/layout/cycle2"/>
    <dgm:cxn modelId="{44B23AF8-9FC6-EC46-8ABC-40FC0F446879}" type="presParOf" srcId="{B7216E11-D883-4F60-AA1A-5F55120BE419}" destId="{23FF1AF9-C1B2-4564-9112-0651257F2174}" srcOrd="0" destOrd="0" presId="urn:microsoft.com/office/officeart/2005/8/layout/cycle2"/>
    <dgm:cxn modelId="{E517966D-6BA5-0647-95FF-996D8B131632}" type="presParOf" srcId="{8BC697AE-8FCA-4443-A0BB-129C97B44BB6}" destId="{BBDF8753-3258-41A5-9594-B10BA81F475E}" srcOrd="2" destOrd="0" presId="urn:microsoft.com/office/officeart/2005/8/layout/cycle2"/>
    <dgm:cxn modelId="{DF2E6042-B32B-2E46-9392-9167F6BFA34E}" type="presParOf" srcId="{8BC697AE-8FCA-4443-A0BB-129C97B44BB6}" destId="{A9C375D7-6EFE-49E2-BE51-B0929577F429}" srcOrd="3" destOrd="0" presId="urn:microsoft.com/office/officeart/2005/8/layout/cycle2"/>
    <dgm:cxn modelId="{8078C53D-00B4-2C4C-A6F0-BAA17C4A1AB7}" type="presParOf" srcId="{A9C375D7-6EFE-49E2-BE51-B0929577F429}" destId="{699AACE2-7BF7-4433-8A6A-F78136D08D62}" srcOrd="0" destOrd="0" presId="urn:microsoft.com/office/officeart/2005/8/layout/cycle2"/>
    <dgm:cxn modelId="{561FC79B-1610-7D42-A4CE-F85EAA7F7E0F}" type="presParOf" srcId="{8BC697AE-8FCA-4443-A0BB-129C97B44BB6}" destId="{EA120A5C-518C-4C84-83DA-F97E9C3A7499}" srcOrd="4" destOrd="0" presId="urn:microsoft.com/office/officeart/2005/8/layout/cycle2"/>
    <dgm:cxn modelId="{3F975151-3AAF-1B44-9286-3E90E2C0A42B}" type="presParOf" srcId="{8BC697AE-8FCA-4443-A0BB-129C97B44BB6}" destId="{88A5B3F7-0493-4821-B535-EC73AD8B830D}" srcOrd="5" destOrd="0" presId="urn:microsoft.com/office/officeart/2005/8/layout/cycle2"/>
    <dgm:cxn modelId="{089803EF-EFC3-F040-AC86-EA99AB8B67C9}" type="presParOf" srcId="{88A5B3F7-0493-4821-B535-EC73AD8B830D}" destId="{7F7EAFCD-C00E-4EED-98AA-0F752E271F08}" srcOrd="0" destOrd="0" presId="urn:microsoft.com/office/officeart/2005/8/layout/cycle2"/>
    <dgm:cxn modelId="{DF158523-CB8F-4B4E-9D68-55CE7FAF26E8}" type="presParOf" srcId="{8BC697AE-8FCA-4443-A0BB-129C97B44BB6}" destId="{51A7EC98-67E0-4523-A390-F0069D0CB8AE}" srcOrd="6" destOrd="0" presId="urn:microsoft.com/office/officeart/2005/8/layout/cycle2"/>
    <dgm:cxn modelId="{49A3120C-FFA0-9346-B288-A3155722F5EF}" type="presParOf" srcId="{8BC697AE-8FCA-4443-A0BB-129C97B44BB6}" destId="{3DABAAB3-0EA2-4882-92F3-A2A284B97A0C}" srcOrd="7" destOrd="0" presId="urn:microsoft.com/office/officeart/2005/8/layout/cycle2"/>
    <dgm:cxn modelId="{FB21712E-26F0-744F-94CA-1E56CC7280F2}" type="presParOf" srcId="{3DABAAB3-0EA2-4882-92F3-A2A284B97A0C}" destId="{5C522C12-D414-47B6-898A-ED09993F7657}" srcOrd="0" destOrd="0" presId="urn:microsoft.com/office/officeart/2005/8/layout/cycle2"/>
    <dgm:cxn modelId="{7F67C159-F993-0942-84E6-D9960E02CA42}" type="presParOf" srcId="{8BC697AE-8FCA-4443-A0BB-129C97B44BB6}" destId="{BF5792D6-3113-4403-B193-A3BDF2F1A3BA}" srcOrd="8" destOrd="0" presId="urn:microsoft.com/office/officeart/2005/8/layout/cycle2"/>
    <dgm:cxn modelId="{0BB592DD-F0B2-F64F-85B8-52109313CCDC}" type="presParOf" srcId="{8BC697AE-8FCA-4443-A0BB-129C97B44BB6}" destId="{DEC98859-A9C4-4933-8B3C-105E858E1B39}" srcOrd="9" destOrd="0" presId="urn:microsoft.com/office/officeart/2005/8/layout/cycle2"/>
    <dgm:cxn modelId="{CAF799B1-B70F-484B-9C6D-3C13C57C25B7}" type="presParOf" srcId="{DEC98859-A9C4-4933-8B3C-105E858E1B39}" destId="{50127BC9-67E6-480F-9AB3-043C360D612E}" srcOrd="0" destOrd="0" presId="urn:microsoft.com/office/officeart/2005/8/layout/cycle2"/>
    <dgm:cxn modelId="{EEEA8245-6FDB-FA48-B0D5-25ACFCE9FE77}" type="presParOf" srcId="{8BC697AE-8FCA-4443-A0BB-129C97B44BB6}" destId="{5C8BD7F2-CB87-414A-8534-39B393A5DAC9}" srcOrd="10" destOrd="0" presId="urn:microsoft.com/office/officeart/2005/8/layout/cycle2"/>
    <dgm:cxn modelId="{6F28C58C-8FD8-7F4A-B760-E7B3A0116AC9}" type="presParOf" srcId="{8BC697AE-8FCA-4443-A0BB-129C97B44BB6}" destId="{F362EE61-2049-4A66-93CD-A119B473B26F}" srcOrd="11" destOrd="0" presId="urn:microsoft.com/office/officeart/2005/8/layout/cycle2"/>
    <dgm:cxn modelId="{3F4DA867-B0F7-7A46-8147-E3CA6E8E3E7A}" type="presParOf" srcId="{F362EE61-2049-4A66-93CD-A119B473B26F}" destId="{9B83D351-BA23-44AF-90C5-CE88BC741552}" srcOrd="0" destOrd="0" presId="urn:microsoft.com/office/officeart/2005/8/layout/cycle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CBCD9C-E128-4D3D-AB9F-333EF26F4E50}" type="doc">
      <dgm:prSet loTypeId="urn:microsoft.com/office/officeart/2005/8/layout/radial5" loCatId="cycle" qsTypeId="urn:microsoft.com/office/officeart/2005/8/quickstyle/3d1" qsCatId="3D" csTypeId="urn:microsoft.com/office/officeart/2005/8/colors/accent1_2" csCatId="accent1" phldr="1"/>
      <dgm:spPr/>
      <dgm:t>
        <a:bodyPr/>
        <a:lstStyle/>
        <a:p>
          <a:endParaRPr lang="en-US"/>
        </a:p>
      </dgm:t>
    </dgm:pt>
    <dgm:pt modelId="{899FBEA3-43B3-4F49-8D72-DDEFD5E34F6C}">
      <dgm:prSet phldrT="[Text]"/>
      <dgm:spPr/>
      <dgm:t>
        <a:bodyPr/>
        <a:lstStyle/>
        <a:p>
          <a:endParaRPr lang="en-US" dirty="0"/>
        </a:p>
      </dgm:t>
    </dgm:pt>
    <dgm:pt modelId="{F51A2AB5-D9FE-44BF-AB1F-B8B3C19C6088}" type="parTrans" cxnId="{482AB7D5-790B-4ED3-9399-84906A7A332C}">
      <dgm:prSet/>
      <dgm:spPr/>
      <dgm:t>
        <a:bodyPr/>
        <a:lstStyle/>
        <a:p>
          <a:endParaRPr lang="en-US"/>
        </a:p>
      </dgm:t>
    </dgm:pt>
    <dgm:pt modelId="{5F935203-72AA-4F91-BC32-97ACE30958B3}" type="sibTrans" cxnId="{482AB7D5-790B-4ED3-9399-84906A7A332C}">
      <dgm:prSet/>
      <dgm:spPr/>
      <dgm:t>
        <a:bodyPr/>
        <a:lstStyle/>
        <a:p>
          <a:endParaRPr lang="en-US"/>
        </a:p>
      </dgm:t>
    </dgm:pt>
    <dgm:pt modelId="{9BB463DC-0751-4522-BE3E-D812929F8A73}">
      <dgm:prSet phldrT="[Text]" custT="1"/>
      <dgm:spPr>
        <a:solidFill>
          <a:srgbClr val="324458"/>
        </a:solidFill>
      </dgm:spPr>
      <dgm:t>
        <a:bodyPr/>
        <a:lstStyle/>
        <a:p>
          <a:r>
            <a:rPr lang="en-US" sz="1400" b="1" dirty="0">
              <a:latin typeface="Helvetica"/>
              <a:cs typeface="Helvetica"/>
            </a:rPr>
            <a:t>HOPE Scholarship</a:t>
          </a:r>
        </a:p>
      </dgm:t>
    </dgm:pt>
    <dgm:pt modelId="{0A170049-7901-4657-BAB9-C16F385F6469}" type="parTrans" cxnId="{077AB6F1-505C-437F-8F46-0D3C1B8DCF84}">
      <dgm:prSet/>
      <dgm:spPr>
        <a:solidFill>
          <a:srgbClr val="9FD8F7"/>
        </a:solidFill>
      </dgm:spPr>
      <dgm:t>
        <a:bodyPr/>
        <a:lstStyle/>
        <a:p>
          <a:endParaRPr lang="en-US" dirty="0"/>
        </a:p>
      </dgm:t>
    </dgm:pt>
    <dgm:pt modelId="{97064EF2-0A57-4853-B33A-E971D7B1FA03}" type="sibTrans" cxnId="{077AB6F1-505C-437F-8F46-0D3C1B8DCF84}">
      <dgm:prSet/>
      <dgm:spPr/>
      <dgm:t>
        <a:bodyPr/>
        <a:lstStyle/>
        <a:p>
          <a:endParaRPr lang="en-US"/>
        </a:p>
      </dgm:t>
    </dgm:pt>
    <dgm:pt modelId="{5934D41E-E6FA-4823-9873-6DBB2CF7A7CA}">
      <dgm:prSet phldrT="[Text]" custT="1"/>
      <dgm:spPr>
        <a:solidFill>
          <a:srgbClr val="324458"/>
        </a:solidFill>
      </dgm:spPr>
      <dgm:t>
        <a:bodyPr/>
        <a:lstStyle/>
        <a:p>
          <a:r>
            <a:rPr lang="en-US" sz="1400" b="1" dirty="0">
              <a:latin typeface="Helvetica"/>
              <a:cs typeface="Helvetica"/>
            </a:rPr>
            <a:t>Zell Miller Scholarship</a:t>
          </a:r>
        </a:p>
      </dgm:t>
    </dgm:pt>
    <dgm:pt modelId="{BC861EF3-0683-4004-BD2D-DE8D959D8FBE}" type="parTrans" cxnId="{BF788EA5-7290-43C9-8871-1B418A1F6D3D}">
      <dgm:prSet/>
      <dgm:spPr>
        <a:solidFill>
          <a:srgbClr val="9FD8F7"/>
        </a:solidFill>
      </dgm:spPr>
      <dgm:t>
        <a:bodyPr/>
        <a:lstStyle/>
        <a:p>
          <a:endParaRPr lang="en-US" dirty="0"/>
        </a:p>
      </dgm:t>
    </dgm:pt>
    <dgm:pt modelId="{1951FECA-E9F8-4BD5-B161-A6035096F748}" type="sibTrans" cxnId="{BF788EA5-7290-43C9-8871-1B418A1F6D3D}">
      <dgm:prSet/>
      <dgm:spPr/>
      <dgm:t>
        <a:bodyPr/>
        <a:lstStyle/>
        <a:p>
          <a:endParaRPr lang="en-US"/>
        </a:p>
      </dgm:t>
    </dgm:pt>
    <dgm:pt modelId="{BB4EF0E0-0183-4A12-AE2F-953CD5D02EF7}">
      <dgm:prSet phldrT="[Text]" custT="1"/>
      <dgm:spPr>
        <a:solidFill>
          <a:srgbClr val="324458"/>
        </a:solidFill>
      </dgm:spPr>
      <dgm:t>
        <a:bodyPr/>
        <a:lstStyle/>
        <a:p>
          <a:r>
            <a:rPr lang="en-US" sz="1400" b="1" dirty="0">
              <a:latin typeface="Helvetica"/>
              <a:cs typeface="Helvetica"/>
            </a:rPr>
            <a:t>HOPE</a:t>
          </a:r>
        </a:p>
        <a:p>
          <a:r>
            <a:rPr lang="en-US" sz="1400" b="1" dirty="0">
              <a:latin typeface="Helvetica"/>
              <a:cs typeface="Helvetica"/>
            </a:rPr>
            <a:t>Grant</a:t>
          </a:r>
        </a:p>
      </dgm:t>
    </dgm:pt>
    <dgm:pt modelId="{31EB6F68-F142-43F8-A633-CBAB5BA4A1FC}" type="parTrans" cxnId="{4E66F564-3C1B-47BB-A1F2-ED97EA7EFD3F}">
      <dgm:prSet/>
      <dgm:spPr>
        <a:solidFill>
          <a:srgbClr val="9FD8F7"/>
        </a:solidFill>
      </dgm:spPr>
      <dgm:t>
        <a:bodyPr/>
        <a:lstStyle/>
        <a:p>
          <a:endParaRPr lang="en-US" dirty="0"/>
        </a:p>
      </dgm:t>
    </dgm:pt>
    <dgm:pt modelId="{9E42BC91-95FF-4E48-B835-4BFD72DDE9B7}" type="sibTrans" cxnId="{4E66F564-3C1B-47BB-A1F2-ED97EA7EFD3F}">
      <dgm:prSet/>
      <dgm:spPr/>
      <dgm:t>
        <a:bodyPr/>
        <a:lstStyle/>
        <a:p>
          <a:endParaRPr lang="en-US"/>
        </a:p>
      </dgm:t>
    </dgm:pt>
    <dgm:pt modelId="{07C9F6D2-E704-4FFE-A8D7-43C8BBBCD7DB}">
      <dgm:prSet phldrT="[Text]" custT="1"/>
      <dgm:spPr>
        <a:solidFill>
          <a:srgbClr val="324458"/>
        </a:solidFill>
      </dgm:spPr>
      <dgm:t>
        <a:bodyPr/>
        <a:lstStyle/>
        <a:p>
          <a:r>
            <a:rPr lang="en-US" sz="1400" b="1" dirty="0">
              <a:latin typeface="Helvetica"/>
              <a:cs typeface="Helvetica"/>
            </a:rPr>
            <a:t>HOPE</a:t>
          </a:r>
        </a:p>
        <a:p>
          <a:r>
            <a:rPr lang="en-US" sz="1400" b="1" dirty="0">
              <a:latin typeface="Helvetica"/>
              <a:cs typeface="Helvetica"/>
            </a:rPr>
            <a:t>GED Grant</a:t>
          </a:r>
        </a:p>
      </dgm:t>
    </dgm:pt>
    <dgm:pt modelId="{0BBBBE92-5392-4E5D-BB8F-3A6E67C16EBD}" type="parTrans" cxnId="{F203960C-257B-4EEC-BF60-FC9852ED5350}">
      <dgm:prSet/>
      <dgm:spPr>
        <a:solidFill>
          <a:srgbClr val="9FD8F7"/>
        </a:solidFill>
      </dgm:spPr>
      <dgm:t>
        <a:bodyPr/>
        <a:lstStyle/>
        <a:p>
          <a:endParaRPr lang="en-US" dirty="0"/>
        </a:p>
      </dgm:t>
    </dgm:pt>
    <dgm:pt modelId="{D04584ED-F155-44AA-9721-19E7743F9C7E}" type="sibTrans" cxnId="{F203960C-257B-4EEC-BF60-FC9852ED5350}">
      <dgm:prSet/>
      <dgm:spPr/>
      <dgm:t>
        <a:bodyPr/>
        <a:lstStyle/>
        <a:p>
          <a:endParaRPr lang="en-US"/>
        </a:p>
      </dgm:t>
    </dgm:pt>
    <dgm:pt modelId="{8FA71394-3D09-4248-BBE8-AF54B6C30845}">
      <dgm:prSet phldrT="[Text]" custT="1"/>
      <dgm:spPr>
        <a:solidFill>
          <a:srgbClr val="324458"/>
        </a:solidFill>
      </dgm:spPr>
      <dgm:t>
        <a:bodyPr/>
        <a:lstStyle/>
        <a:p>
          <a:r>
            <a:rPr lang="en-US" sz="1400" b="1" dirty="0">
              <a:latin typeface="Helvetica"/>
              <a:cs typeface="Helvetica"/>
            </a:rPr>
            <a:t>HOPE Career Grant</a:t>
          </a:r>
        </a:p>
      </dgm:t>
    </dgm:pt>
    <dgm:pt modelId="{929DB7A3-E370-4F9A-AFFF-82A0A1055C34}" type="sibTrans" cxnId="{EE87BEB5-EF73-478C-A767-D34F20319E0E}">
      <dgm:prSet/>
      <dgm:spPr/>
      <dgm:t>
        <a:bodyPr/>
        <a:lstStyle/>
        <a:p>
          <a:endParaRPr lang="en-US"/>
        </a:p>
      </dgm:t>
    </dgm:pt>
    <dgm:pt modelId="{D503F7D7-8053-492A-B4CE-58496D9AF510}" type="parTrans" cxnId="{EE87BEB5-EF73-478C-A767-D34F20319E0E}">
      <dgm:prSet/>
      <dgm:spPr>
        <a:solidFill>
          <a:srgbClr val="9FD8F7"/>
        </a:solidFill>
      </dgm:spPr>
      <dgm:t>
        <a:bodyPr/>
        <a:lstStyle/>
        <a:p>
          <a:endParaRPr lang="en-US" dirty="0"/>
        </a:p>
      </dgm:t>
    </dgm:pt>
    <dgm:pt modelId="{8A77A50E-6254-40B7-91D2-A0E3B69830EA}">
      <dgm:prSet phldrT="[Text]" custT="1"/>
      <dgm:spPr>
        <a:solidFill>
          <a:srgbClr val="324458"/>
        </a:solidFill>
      </dgm:spPr>
      <dgm:t>
        <a:bodyPr/>
        <a:lstStyle/>
        <a:p>
          <a:r>
            <a:rPr lang="en-US" sz="1400" b="1" dirty="0">
              <a:latin typeface="Helvetica"/>
              <a:cs typeface="Helvetica"/>
            </a:rPr>
            <a:t>Zell Miller Grant</a:t>
          </a:r>
        </a:p>
      </dgm:t>
    </dgm:pt>
    <dgm:pt modelId="{60BD92F7-8328-40E1-935D-083D7C72C118}" type="parTrans" cxnId="{5F1E9CDC-767A-4CA1-8849-87FA068896A2}">
      <dgm:prSet/>
      <dgm:spPr>
        <a:solidFill>
          <a:srgbClr val="9FD8F7"/>
        </a:solidFill>
      </dgm:spPr>
      <dgm:t>
        <a:bodyPr/>
        <a:lstStyle/>
        <a:p>
          <a:endParaRPr lang="en-US" dirty="0"/>
        </a:p>
      </dgm:t>
    </dgm:pt>
    <dgm:pt modelId="{DF4F5F50-5DB0-4AF4-8017-CAD9897A4D1E}" type="sibTrans" cxnId="{5F1E9CDC-767A-4CA1-8849-87FA068896A2}">
      <dgm:prSet/>
      <dgm:spPr/>
      <dgm:t>
        <a:bodyPr/>
        <a:lstStyle/>
        <a:p>
          <a:endParaRPr lang="en-US"/>
        </a:p>
      </dgm:t>
    </dgm:pt>
    <dgm:pt modelId="{364F981F-A25B-47F6-801A-726101A72529}" type="pres">
      <dgm:prSet presAssocID="{08CBCD9C-E128-4D3D-AB9F-333EF26F4E50}" presName="Name0" presStyleCnt="0">
        <dgm:presLayoutVars>
          <dgm:chMax val="1"/>
          <dgm:dir/>
          <dgm:animLvl val="ctr"/>
          <dgm:resizeHandles val="exact"/>
        </dgm:presLayoutVars>
      </dgm:prSet>
      <dgm:spPr/>
      <dgm:t>
        <a:bodyPr/>
        <a:lstStyle/>
        <a:p>
          <a:endParaRPr lang="en-US"/>
        </a:p>
      </dgm:t>
    </dgm:pt>
    <dgm:pt modelId="{E37B73A8-7018-4F7E-86CE-20574669192C}" type="pres">
      <dgm:prSet presAssocID="{899FBEA3-43B3-4F49-8D72-DDEFD5E34F6C}" presName="centerShape" presStyleLbl="node0" presStyleIdx="0" presStyleCnt="1" custScaleX="166636" custScaleY="166636" custLinFactNeighborY="-39226"/>
      <dgm:spPr/>
      <dgm:t>
        <a:bodyPr/>
        <a:lstStyle/>
        <a:p>
          <a:endParaRPr lang="en-US"/>
        </a:p>
      </dgm:t>
    </dgm:pt>
    <dgm:pt modelId="{8ABDCDB7-E413-4021-B80C-381D09AAD53A}" type="pres">
      <dgm:prSet presAssocID="{0A170049-7901-4657-BAB9-C16F385F6469}" presName="parTrans" presStyleLbl="sibTrans2D1" presStyleIdx="0" presStyleCnt="6"/>
      <dgm:spPr/>
      <dgm:t>
        <a:bodyPr/>
        <a:lstStyle/>
        <a:p>
          <a:endParaRPr lang="en-US"/>
        </a:p>
      </dgm:t>
    </dgm:pt>
    <dgm:pt modelId="{5A88639F-913C-48D0-A095-DCF26FCC5701}" type="pres">
      <dgm:prSet presAssocID="{0A170049-7901-4657-BAB9-C16F385F6469}" presName="connectorText" presStyleLbl="sibTrans2D1" presStyleIdx="0" presStyleCnt="6"/>
      <dgm:spPr/>
      <dgm:t>
        <a:bodyPr/>
        <a:lstStyle/>
        <a:p>
          <a:endParaRPr lang="en-US"/>
        </a:p>
      </dgm:t>
    </dgm:pt>
    <dgm:pt modelId="{5FDF4207-12D5-4C95-BDFB-CC6A02EFEC1A}" type="pres">
      <dgm:prSet presAssocID="{9BB463DC-0751-4522-BE3E-D812929F8A73}" presName="node" presStyleLbl="node1" presStyleIdx="0" presStyleCnt="6" custScaleX="103525" custScaleY="103525" custRadScaleRad="162034" custRadScaleInc="-194867">
        <dgm:presLayoutVars>
          <dgm:bulletEnabled val="1"/>
        </dgm:presLayoutVars>
      </dgm:prSet>
      <dgm:spPr/>
      <dgm:t>
        <a:bodyPr/>
        <a:lstStyle/>
        <a:p>
          <a:endParaRPr lang="en-US"/>
        </a:p>
      </dgm:t>
    </dgm:pt>
    <dgm:pt modelId="{31089D86-7FAC-48A5-B66B-C9567BF222FB}" type="pres">
      <dgm:prSet presAssocID="{BC861EF3-0683-4004-BD2D-DE8D959D8FBE}" presName="parTrans" presStyleLbl="sibTrans2D1" presStyleIdx="1" presStyleCnt="6"/>
      <dgm:spPr/>
      <dgm:t>
        <a:bodyPr/>
        <a:lstStyle/>
        <a:p>
          <a:endParaRPr lang="en-US"/>
        </a:p>
      </dgm:t>
    </dgm:pt>
    <dgm:pt modelId="{F34C8D4A-07E9-455F-9C06-AC747F6E4559}" type="pres">
      <dgm:prSet presAssocID="{BC861EF3-0683-4004-BD2D-DE8D959D8FBE}" presName="connectorText" presStyleLbl="sibTrans2D1" presStyleIdx="1" presStyleCnt="6"/>
      <dgm:spPr/>
      <dgm:t>
        <a:bodyPr/>
        <a:lstStyle/>
        <a:p>
          <a:endParaRPr lang="en-US"/>
        </a:p>
      </dgm:t>
    </dgm:pt>
    <dgm:pt modelId="{13407893-2E73-4111-BFE8-51124B46638C}" type="pres">
      <dgm:prSet presAssocID="{5934D41E-E6FA-4823-9873-6DBB2CF7A7CA}" presName="node" presStyleLbl="node1" presStyleIdx="1" presStyleCnt="6" custScaleX="103525" custScaleY="103525" custRadScaleRad="122915" custRadScaleInc="-513653">
        <dgm:presLayoutVars>
          <dgm:bulletEnabled val="1"/>
        </dgm:presLayoutVars>
      </dgm:prSet>
      <dgm:spPr/>
      <dgm:t>
        <a:bodyPr/>
        <a:lstStyle/>
        <a:p>
          <a:endParaRPr lang="en-US"/>
        </a:p>
      </dgm:t>
    </dgm:pt>
    <dgm:pt modelId="{09C2E503-2775-4C75-B6B2-780807445E2F}" type="pres">
      <dgm:prSet presAssocID="{31EB6F68-F142-43F8-A633-CBAB5BA4A1FC}" presName="parTrans" presStyleLbl="sibTrans2D1" presStyleIdx="2" presStyleCnt="6"/>
      <dgm:spPr/>
      <dgm:t>
        <a:bodyPr/>
        <a:lstStyle/>
        <a:p>
          <a:endParaRPr lang="en-US"/>
        </a:p>
      </dgm:t>
    </dgm:pt>
    <dgm:pt modelId="{7E7D1939-AD2E-48FB-A35B-F1D59E46877A}" type="pres">
      <dgm:prSet presAssocID="{31EB6F68-F142-43F8-A633-CBAB5BA4A1FC}" presName="connectorText" presStyleLbl="sibTrans2D1" presStyleIdx="2" presStyleCnt="6"/>
      <dgm:spPr/>
      <dgm:t>
        <a:bodyPr/>
        <a:lstStyle/>
        <a:p>
          <a:endParaRPr lang="en-US"/>
        </a:p>
      </dgm:t>
    </dgm:pt>
    <dgm:pt modelId="{0F5DE877-EDD9-4220-BE4C-39529B928F28}" type="pres">
      <dgm:prSet presAssocID="{BB4EF0E0-0183-4A12-AE2F-953CD5D02EF7}" presName="node" presStyleLbl="node1" presStyleIdx="2" presStyleCnt="6" custScaleX="103525" custScaleY="103525" custRadScaleRad="85390" custRadScaleInc="301769">
        <dgm:presLayoutVars>
          <dgm:bulletEnabled val="1"/>
        </dgm:presLayoutVars>
      </dgm:prSet>
      <dgm:spPr/>
      <dgm:t>
        <a:bodyPr/>
        <a:lstStyle/>
        <a:p>
          <a:endParaRPr lang="en-US"/>
        </a:p>
      </dgm:t>
    </dgm:pt>
    <dgm:pt modelId="{71C3F605-89CF-4024-B8B6-40446C7D9A73}" type="pres">
      <dgm:prSet presAssocID="{0BBBBE92-5392-4E5D-BB8F-3A6E67C16EBD}" presName="parTrans" presStyleLbl="sibTrans2D1" presStyleIdx="3" presStyleCnt="6"/>
      <dgm:spPr/>
      <dgm:t>
        <a:bodyPr/>
        <a:lstStyle/>
        <a:p>
          <a:endParaRPr lang="en-US"/>
        </a:p>
      </dgm:t>
    </dgm:pt>
    <dgm:pt modelId="{446AA16F-7D1F-414C-AF38-5D405385D9C7}" type="pres">
      <dgm:prSet presAssocID="{0BBBBE92-5392-4E5D-BB8F-3A6E67C16EBD}" presName="connectorText" presStyleLbl="sibTrans2D1" presStyleIdx="3" presStyleCnt="6"/>
      <dgm:spPr/>
      <dgm:t>
        <a:bodyPr/>
        <a:lstStyle/>
        <a:p>
          <a:endParaRPr lang="en-US"/>
        </a:p>
      </dgm:t>
    </dgm:pt>
    <dgm:pt modelId="{CCCC311B-86EE-4AC5-B928-E8E5C0C9B605}" type="pres">
      <dgm:prSet presAssocID="{07C9F6D2-E704-4FFE-A8D7-43C8BBBCD7DB}" presName="node" presStyleLbl="node1" presStyleIdx="3" presStyleCnt="6" custScaleX="103525" custScaleY="103525" custRadScaleRad="132248" custRadScaleInc="-291565">
        <dgm:presLayoutVars>
          <dgm:bulletEnabled val="1"/>
        </dgm:presLayoutVars>
      </dgm:prSet>
      <dgm:spPr/>
      <dgm:t>
        <a:bodyPr/>
        <a:lstStyle/>
        <a:p>
          <a:endParaRPr lang="en-US"/>
        </a:p>
      </dgm:t>
    </dgm:pt>
    <dgm:pt modelId="{9F091449-3ECE-475D-94B9-F19A3D50309F}" type="pres">
      <dgm:prSet presAssocID="{D503F7D7-8053-492A-B4CE-58496D9AF510}" presName="parTrans" presStyleLbl="sibTrans2D1" presStyleIdx="4" presStyleCnt="6"/>
      <dgm:spPr/>
      <dgm:t>
        <a:bodyPr/>
        <a:lstStyle/>
        <a:p>
          <a:endParaRPr lang="en-US"/>
        </a:p>
      </dgm:t>
    </dgm:pt>
    <dgm:pt modelId="{89FDE821-4AB5-42DA-9A61-923AAE4B33FF}" type="pres">
      <dgm:prSet presAssocID="{D503F7D7-8053-492A-B4CE-58496D9AF510}" presName="connectorText" presStyleLbl="sibTrans2D1" presStyleIdx="4" presStyleCnt="6"/>
      <dgm:spPr/>
      <dgm:t>
        <a:bodyPr/>
        <a:lstStyle/>
        <a:p>
          <a:endParaRPr lang="en-US"/>
        </a:p>
      </dgm:t>
    </dgm:pt>
    <dgm:pt modelId="{2E769B61-B1EA-40DF-BA87-2DDD2FDFEF9B}" type="pres">
      <dgm:prSet presAssocID="{8FA71394-3D09-4248-BBE8-AF54B6C30845}" presName="node" presStyleLbl="node1" presStyleIdx="4" presStyleCnt="6" custRadScaleRad="168806" custRadScaleInc="598205">
        <dgm:presLayoutVars>
          <dgm:bulletEnabled val="1"/>
        </dgm:presLayoutVars>
      </dgm:prSet>
      <dgm:spPr/>
      <dgm:t>
        <a:bodyPr/>
        <a:lstStyle/>
        <a:p>
          <a:endParaRPr lang="en-US"/>
        </a:p>
      </dgm:t>
    </dgm:pt>
    <dgm:pt modelId="{FDBD83EB-B076-48C7-8A40-F586D8FDF15F}" type="pres">
      <dgm:prSet presAssocID="{60BD92F7-8328-40E1-935D-083D7C72C118}" presName="parTrans" presStyleLbl="sibTrans2D1" presStyleIdx="5" presStyleCnt="6"/>
      <dgm:spPr/>
      <dgm:t>
        <a:bodyPr/>
        <a:lstStyle/>
        <a:p>
          <a:endParaRPr lang="en-US"/>
        </a:p>
      </dgm:t>
    </dgm:pt>
    <dgm:pt modelId="{18D3A155-340F-4AAE-AB65-945179BA1308}" type="pres">
      <dgm:prSet presAssocID="{60BD92F7-8328-40E1-935D-083D7C72C118}" presName="connectorText" presStyleLbl="sibTrans2D1" presStyleIdx="5" presStyleCnt="6"/>
      <dgm:spPr/>
      <dgm:t>
        <a:bodyPr/>
        <a:lstStyle/>
        <a:p>
          <a:endParaRPr lang="en-US"/>
        </a:p>
      </dgm:t>
    </dgm:pt>
    <dgm:pt modelId="{C9D0B3C3-D4F3-4101-BF9C-47D0BACE1572}" type="pres">
      <dgm:prSet presAssocID="{8A77A50E-6254-40B7-91D2-A0E3B69830EA}" presName="node" presStyleLbl="node1" presStyleIdx="5" presStyleCnt="6" custRadScaleRad="89728" custRadScaleInc="-520397">
        <dgm:presLayoutVars>
          <dgm:bulletEnabled val="1"/>
        </dgm:presLayoutVars>
      </dgm:prSet>
      <dgm:spPr/>
      <dgm:t>
        <a:bodyPr/>
        <a:lstStyle/>
        <a:p>
          <a:endParaRPr lang="en-US"/>
        </a:p>
      </dgm:t>
    </dgm:pt>
  </dgm:ptLst>
  <dgm:cxnLst>
    <dgm:cxn modelId="{F1E613CF-D24A-7A4B-8376-EE9104752CA3}" type="presOf" srcId="{0BBBBE92-5392-4E5D-BB8F-3A6E67C16EBD}" destId="{71C3F605-89CF-4024-B8B6-40446C7D9A73}" srcOrd="0" destOrd="0" presId="urn:microsoft.com/office/officeart/2005/8/layout/radial5"/>
    <dgm:cxn modelId="{802F1F80-FCFA-924A-BB26-93D73D5542C4}" type="presOf" srcId="{07C9F6D2-E704-4FFE-A8D7-43C8BBBCD7DB}" destId="{CCCC311B-86EE-4AC5-B928-E8E5C0C9B605}" srcOrd="0" destOrd="0" presId="urn:microsoft.com/office/officeart/2005/8/layout/radial5"/>
    <dgm:cxn modelId="{104C44BF-4F27-9B42-8988-9A21B78D6856}" type="presOf" srcId="{BC861EF3-0683-4004-BD2D-DE8D959D8FBE}" destId="{F34C8D4A-07E9-455F-9C06-AC747F6E4559}" srcOrd="1" destOrd="0" presId="urn:microsoft.com/office/officeart/2005/8/layout/radial5"/>
    <dgm:cxn modelId="{38BDE6DE-F397-974C-965B-653E0328B8A2}" type="presOf" srcId="{08CBCD9C-E128-4D3D-AB9F-333EF26F4E50}" destId="{364F981F-A25B-47F6-801A-726101A72529}" srcOrd="0" destOrd="0" presId="urn:microsoft.com/office/officeart/2005/8/layout/radial5"/>
    <dgm:cxn modelId="{7536FD4C-54E6-F145-9666-CC46E7525FF9}" type="presOf" srcId="{8A77A50E-6254-40B7-91D2-A0E3B69830EA}" destId="{C9D0B3C3-D4F3-4101-BF9C-47D0BACE1572}" srcOrd="0" destOrd="0" presId="urn:microsoft.com/office/officeart/2005/8/layout/radial5"/>
    <dgm:cxn modelId="{48E48010-4CC2-6D48-BF08-C44719894309}" type="presOf" srcId="{60BD92F7-8328-40E1-935D-083D7C72C118}" destId="{18D3A155-340F-4AAE-AB65-945179BA1308}" srcOrd="1" destOrd="0" presId="urn:microsoft.com/office/officeart/2005/8/layout/radial5"/>
    <dgm:cxn modelId="{3E69E0B0-6F09-7D43-92DE-D844E8170F7A}" type="presOf" srcId="{BB4EF0E0-0183-4A12-AE2F-953CD5D02EF7}" destId="{0F5DE877-EDD9-4220-BE4C-39529B928F28}" srcOrd="0" destOrd="0" presId="urn:microsoft.com/office/officeart/2005/8/layout/radial5"/>
    <dgm:cxn modelId="{FE7CD02D-8078-9845-B20D-99264A0780CC}" type="presOf" srcId="{0BBBBE92-5392-4E5D-BB8F-3A6E67C16EBD}" destId="{446AA16F-7D1F-414C-AF38-5D405385D9C7}" srcOrd="1" destOrd="0" presId="urn:microsoft.com/office/officeart/2005/8/layout/radial5"/>
    <dgm:cxn modelId="{CBC6B5FE-1986-7440-8559-E31DECC19589}" type="presOf" srcId="{D503F7D7-8053-492A-B4CE-58496D9AF510}" destId="{89FDE821-4AB5-42DA-9A61-923AAE4B33FF}" srcOrd="1" destOrd="0" presId="urn:microsoft.com/office/officeart/2005/8/layout/radial5"/>
    <dgm:cxn modelId="{AE248200-3284-7F45-AEF3-5E499714846B}" type="presOf" srcId="{BC861EF3-0683-4004-BD2D-DE8D959D8FBE}" destId="{31089D86-7FAC-48A5-B66B-C9567BF222FB}" srcOrd="0" destOrd="0" presId="urn:microsoft.com/office/officeart/2005/8/layout/radial5"/>
    <dgm:cxn modelId="{F85C5A65-2BD2-F940-B83B-EC49256615C2}" type="presOf" srcId="{31EB6F68-F142-43F8-A633-CBAB5BA4A1FC}" destId="{7E7D1939-AD2E-48FB-A35B-F1D59E46877A}" srcOrd="1" destOrd="0" presId="urn:microsoft.com/office/officeart/2005/8/layout/radial5"/>
    <dgm:cxn modelId="{579998C8-6553-8744-BF23-2BDC9E4C1485}" type="presOf" srcId="{0A170049-7901-4657-BAB9-C16F385F6469}" destId="{8ABDCDB7-E413-4021-B80C-381D09AAD53A}" srcOrd="0" destOrd="0" presId="urn:microsoft.com/office/officeart/2005/8/layout/radial5"/>
    <dgm:cxn modelId="{AA5A98BF-60A2-5B42-AB2D-02F8950ED36C}" type="presOf" srcId="{5934D41E-E6FA-4823-9873-6DBB2CF7A7CA}" destId="{13407893-2E73-4111-BFE8-51124B46638C}" srcOrd="0" destOrd="0" presId="urn:microsoft.com/office/officeart/2005/8/layout/radial5"/>
    <dgm:cxn modelId="{482AB7D5-790B-4ED3-9399-84906A7A332C}" srcId="{08CBCD9C-E128-4D3D-AB9F-333EF26F4E50}" destId="{899FBEA3-43B3-4F49-8D72-DDEFD5E34F6C}" srcOrd="0" destOrd="0" parTransId="{F51A2AB5-D9FE-44BF-AB1F-B8B3C19C6088}" sibTransId="{5F935203-72AA-4F91-BC32-97ACE30958B3}"/>
    <dgm:cxn modelId="{BF788EA5-7290-43C9-8871-1B418A1F6D3D}" srcId="{899FBEA3-43B3-4F49-8D72-DDEFD5E34F6C}" destId="{5934D41E-E6FA-4823-9873-6DBB2CF7A7CA}" srcOrd="1" destOrd="0" parTransId="{BC861EF3-0683-4004-BD2D-DE8D959D8FBE}" sibTransId="{1951FECA-E9F8-4BD5-B161-A6035096F748}"/>
    <dgm:cxn modelId="{B8DB485B-3E8E-2347-8907-7471864822FF}" type="presOf" srcId="{D503F7D7-8053-492A-B4CE-58496D9AF510}" destId="{9F091449-3ECE-475D-94B9-F19A3D50309F}" srcOrd="0" destOrd="0" presId="urn:microsoft.com/office/officeart/2005/8/layout/radial5"/>
    <dgm:cxn modelId="{5F1E9CDC-767A-4CA1-8849-87FA068896A2}" srcId="{899FBEA3-43B3-4F49-8D72-DDEFD5E34F6C}" destId="{8A77A50E-6254-40B7-91D2-A0E3B69830EA}" srcOrd="5" destOrd="0" parTransId="{60BD92F7-8328-40E1-935D-083D7C72C118}" sibTransId="{DF4F5F50-5DB0-4AF4-8017-CAD9897A4D1E}"/>
    <dgm:cxn modelId="{077AB6F1-505C-437F-8F46-0D3C1B8DCF84}" srcId="{899FBEA3-43B3-4F49-8D72-DDEFD5E34F6C}" destId="{9BB463DC-0751-4522-BE3E-D812929F8A73}" srcOrd="0" destOrd="0" parTransId="{0A170049-7901-4657-BAB9-C16F385F6469}" sibTransId="{97064EF2-0A57-4853-B33A-E971D7B1FA03}"/>
    <dgm:cxn modelId="{0B6146DD-AA96-4046-82A7-76DDBAFD1F74}" type="presOf" srcId="{899FBEA3-43B3-4F49-8D72-DDEFD5E34F6C}" destId="{E37B73A8-7018-4F7E-86CE-20574669192C}" srcOrd="0" destOrd="0" presId="urn:microsoft.com/office/officeart/2005/8/layout/radial5"/>
    <dgm:cxn modelId="{C3D6B536-313C-CF45-895C-9D0BAA21658C}" type="presOf" srcId="{60BD92F7-8328-40E1-935D-083D7C72C118}" destId="{FDBD83EB-B076-48C7-8A40-F586D8FDF15F}" srcOrd="0" destOrd="0" presId="urn:microsoft.com/office/officeart/2005/8/layout/radial5"/>
    <dgm:cxn modelId="{EE87BEB5-EF73-478C-A767-D34F20319E0E}" srcId="{899FBEA3-43B3-4F49-8D72-DDEFD5E34F6C}" destId="{8FA71394-3D09-4248-BBE8-AF54B6C30845}" srcOrd="4" destOrd="0" parTransId="{D503F7D7-8053-492A-B4CE-58496D9AF510}" sibTransId="{929DB7A3-E370-4F9A-AFFF-82A0A1055C34}"/>
    <dgm:cxn modelId="{4E66F564-3C1B-47BB-A1F2-ED97EA7EFD3F}" srcId="{899FBEA3-43B3-4F49-8D72-DDEFD5E34F6C}" destId="{BB4EF0E0-0183-4A12-AE2F-953CD5D02EF7}" srcOrd="2" destOrd="0" parTransId="{31EB6F68-F142-43F8-A633-CBAB5BA4A1FC}" sibTransId="{9E42BC91-95FF-4E48-B835-4BFD72DDE9B7}"/>
    <dgm:cxn modelId="{F203960C-257B-4EEC-BF60-FC9852ED5350}" srcId="{899FBEA3-43B3-4F49-8D72-DDEFD5E34F6C}" destId="{07C9F6D2-E704-4FFE-A8D7-43C8BBBCD7DB}" srcOrd="3" destOrd="0" parTransId="{0BBBBE92-5392-4E5D-BB8F-3A6E67C16EBD}" sibTransId="{D04584ED-F155-44AA-9721-19E7743F9C7E}"/>
    <dgm:cxn modelId="{A19EA7B2-EF8B-E64E-8326-4FD90612FDFA}" type="presOf" srcId="{9BB463DC-0751-4522-BE3E-D812929F8A73}" destId="{5FDF4207-12D5-4C95-BDFB-CC6A02EFEC1A}" srcOrd="0" destOrd="0" presId="urn:microsoft.com/office/officeart/2005/8/layout/radial5"/>
    <dgm:cxn modelId="{B23D45DB-8B91-8A46-8C3A-711F136AB754}" type="presOf" srcId="{8FA71394-3D09-4248-BBE8-AF54B6C30845}" destId="{2E769B61-B1EA-40DF-BA87-2DDD2FDFEF9B}" srcOrd="0" destOrd="0" presId="urn:microsoft.com/office/officeart/2005/8/layout/radial5"/>
    <dgm:cxn modelId="{D88733D0-44DA-C942-ACCC-C795D7BC3492}" type="presOf" srcId="{0A170049-7901-4657-BAB9-C16F385F6469}" destId="{5A88639F-913C-48D0-A095-DCF26FCC5701}" srcOrd="1" destOrd="0" presId="urn:microsoft.com/office/officeart/2005/8/layout/radial5"/>
    <dgm:cxn modelId="{77810630-7D6C-9C4D-9C89-8DC717F0B451}" type="presOf" srcId="{31EB6F68-F142-43F8-A633-CBAB5BA4A1FC}" destId="{09C2E503-2775-4C75-B6B2-780807445E2F}" srcOrd="0" destOrd="0" presId="urn:microsoft.com/office/officeart/2005/8/layout/radial5"/>
    <dgm:cxn modelId="{BF29E81F-9F86-FD4E-97DC-CC04729926B0}" type="presParOf" srcId="{364F981F-A25B-47F6-801A-726101A72529}" destId="{E37B73A8-7018-4F7E-86CE-20574669192C}" srcOrd="0" destOrd="0" presId="urn:microsoft.com/office/officeart/2005/8/layout/radial5"/>
    <dgm:cxn modelId="{E107061D-3225-3F41-A1F0-620A691BD102}" type="presParOf" srcId="{364F981F-A25B-47F6-801A-726101A72529}" destId="{8ABDCDB7-E413-4021-B80C-381D09AAD53A}" srcOrd="1" destOrd="0" presId="urn:microsoft.com/office/officeart/2005/8/layout/radial5"/>
    <dgm:cxn modelId="{5CEF6DB0-9A13-8844-B719-1213C38CAC87}" type="presParOf" srcId="{8ABDCDB7-E413-4021-B80C-381D09AAD53A}" destId="{5A88639F-913C-48D0-A095-DCF26FCC5701}" srcOrd="0" destOrd="0" presId="urn:microsoft.com/office/officeart/2005/8/layout/radial5"/>
    <dgm:cxn modelId="{764CFD41-8BE0-0746-B6B7-9A56230B873E}" type="presParOf" srcId="{364F981F-A25B-47F6-801A-726101A72529}" destId="{5FDF4207-12D5-4C95-BDFB-CC6A02EFEC1A}" srcOrd="2" destOrd="0" presId="urn:microsoft.com/office/officeart/2005/8/layout/radial5"/>
    <dgm:cxn modelId="{613C375F-DB5E-A641-BEB4-F91DD296F71D}" type="presParOf" srcId="{364F981F-A25B-47F6-801A-726101A72529}" destId="{31089D86-7FAC-48A5-B66B-C9567BF222FB}" srcOrd="3" destOrd="0" presId="urn:microsoft.com/office/officeart/2005/8/layout/radial5"/>
    <dgm:cxn modelId="{3E4E21C9-0981-8A41-B15B-980B96E69870}" type="presParOf" srcId="{31089D86-7FAC-48A5-B66B-C9567BF222FB}" destId="{F34C8D4A-07E9-455F-9C06-AC747F6E4559}" srcOrd="0" destOrd="0" presId="urn:microsoft.com/office/officeart/2005/8/layout/radial5"/>
    <dgm:cxn modelId="{0B01BE9E-AD91-B14A-8C33-C0F218BADD7E}" type="presParOf" srcId="{364F981F-A25B-47F6-801A-726101A72529}" destId="{13407893-2E73-4111-BFE8-51124B46638C}" srcOrd="4" destOrd="0" presId="urn:microsoft.com/office/officeart/2005/8/layout/radial5"/>
    <dgm:cxn modelId="{5D877E13-F843-BF48-B900-592977C7D51B}" type="presParOf" srcId="{364F981F-A25B-47F6-801A-726101A72529}" destId="{09C2E503-2775-4C75-B6B2-780807445E2F}" srcOrd="5" destOrd="0" presId="urn:microsoft.com/office/officeart/2005/8/layout/radial5"/>
    <dgm:cxn modelId="{C3B8C619-9645-E840-BBEA-77DF352E0C78}" type="presParOf" srcId="{09C2E503-2775-4C75-B6B2-780807445E2F}" destId="{7E7D1939-AD2E-48FB-A35B-F1D59E46877A}" srcOrd="0" destOrd="0" presId="urn:microsoft.com/office/officeart/2005/8/layout/radial5"/>
    <dgm:cxn modelId="{9BF20CEC-B891-E643-AF60-184F50CB735A}" type="presParOf" srcId="{364F981F-A25B-47F6-801A-726101A72529}" destId="{0F5DE877-EDD9-4220-BE4C-39529B928F28}" srcOrd="6" destOrd="0" presId="urn:microsoft.com/office/officeart/2005/8/layout/radial5"/>
    <dgm:cxn modelId="{F6B969D1-E24F-F942-A309-4B91E76D96F1}" type="presParOf" srcId="{364F981F-A25B-47F6-801A-726101A72529}" destId="{71C3F605-89CF-4024-B8B6-40446C7D9A73}" srcOrd="7" destOrd="0" presId="urn:microsoft.com/office/officeart/2005/8/layout/radial5"/>
    <dgm:cxn modelId="{4387FCBB-84A2-354C-BE65-D08305DF1BF1}" type="presParOf" srcId="{71C3F605-89CF-4024-B8B6-40446C7D9A73}" destId="{446AA16F-7D1F-414C-AF38-5D405385D9C7}" srcOrd="0" destOrd="0" presId="urn:microsoft.com/office/officeart/2005/8/layout/radial5"/>
    <dgm:cxn modelId="{D59B27EC-9C43-EB46-887D-28A16F1780BD}" type="presParOf" srcId="{364F981F-A25B-47F6-801A-726101A72529}" destId="{CCCC311B-86EE-4AC5-B928-E8E5C0C9B605}" srcOrd="8" destOrd="0" presId="urn:microsoft.com/office/officeart/2005/8/layout/radial5"/>
    <dgm:cxn modelId="{4A0EBB9F-C748-DF4D-82F7-1B7DAC1C8C1F}" type="presParOf" srcId="{364F981F-A25B-47F6-801A-726101A72529}" destId="{9F091449-3ECE-475D-94B9-F19A3D50309F}" srcOrd="9" destOrd="0" presId="urn:microsoft.com/office/officeart/2005/8/layout/radial5"/>
    <dgm:cxn modelId="{C22546F7-26B2-1341-BE94-5023EF55E814}" type="presParOf" srcId="{9F091449-3ECE-475D-94B9-F19A3D50309F}" destId="{89FDE821-4AB5-42DA-9A61-923AAE4B33FF}" srcOrd="0" destOrd="0" presId="urn:microsoft.com/office/officeart/2005/8/layout/radial5"/>
    <dgm:cxn modelId="{4C506AA4-B0FB-BF4E-825B-296D24C08A38}" type="presParOf" srcId="{364F981F-A25B-47F6-801A-726101A72529}" destId="{2E769B61-B1EA-40DF-BA87-2DDD2FDFEF9B}" srcOrd="10" destOrd="0" presId="urn:microsoft.com/office/officeart/2005/8/layout/radial5"/>
    <dgm:cxn modelId="{DA53DBFD-9CA2-164B-AAF0-25C3E1118959}" type="presParOf" srcId="{364F981F-A25B-47F6-801A-726101A72529}" destId="{FDBD83EB-B076-48C7-8A40-F586D8FDF15F}" srcOrd="11" destOrd="0" presId="urn:microsoft.com/office/officeart/2005/8/layout/radial5"/>
    <dgm:cxn modelId="{50CD8C1B-E5D6-CE43-81F6-EF4E77608D67}" type="presParOf" srcId="{FDBD83EB-B076-48C7-8A40-F586D8FDF15F}" destId="{18D3A155-340F-4AAE-AB65-945179BA1308}" srcOrd="0" destOrd="0" presId="urn:microsoft.com/office/officeart/2005/8/layout/radial5"/>
    <dgm:cxn modelId="{94CFE9A0-AF91-334B-BB85-FF0029ABADCD}" type="presParOf" srcId="{364F981F-A25B-47F6-801A-726101A72529}" destId="{C9D0B3C3-D4F3-4101-BF9C-47D0BACE1572}"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FFF6A-8B45-41E6-832E-F452849600C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E414DFE-FA63-4FB9-9E92-3B898B90CDB8}">
      <dgm:prSet custT="1"/>
      <dgm:spPr/>
      <dgm:t>
        <a:bodyPr/>
        <a:lstStyle/>
        <a:p>
          <a:r>
            <a:rPr lang="en-US" sz="2000" b="0" dirty="0">
              <a:latin typeface="Helvetica"/>
              <a:cs typeface="Helvetica"/>
            </a:rPr>
            <a:t>Bank of America</a:t>
          </a:r>
        </a:p>
      </dgm:t>
    </dgm:pt>
    <dgm:pt modelId="{E7089E3E-092E-4B41-A3D2-97AEAD5E7F09}" type="parTrans" cxnId="{C96E135B-4C9F-45ED-B131-960DB93B0D88}">
      <dgm:prSet/>
      <dgm:spPr/>
      <dgm:t>
        <a:bodyPr/>
        <a:lstStyle/>
        <a:p>
          <a:endParaRPr lang="en-US"/>
        </a:p>
      </dgm:t>
    </dgm:pt>
    <dgm:pt modelId="{3B0591D0-24D0-4555-8DFA-EC964013DB6D}" type="sibTrans" cxnId="{C96E135B-4C9F-45ED-B131-960DB93B0D88}">
      <dgm:prSet/>
      <dgm:spPr/>
      <dgm:t>
        <a:bodyPr/>
        <a:lstStyle/>
        <a:p>
          <a:endParaRPr lang="en-US"/>
        </a:p>
      </dgm:t>
    </dgm:pt>
    <dgm:pt modelId="{4114F116-3FBB-48BE-B658-186B7A7A6BB7}">
      <dgm:prSet custT="1"/>
      <dgm:spPr/>
      <dgm:t>
        <a:bodyPr/>
        <a:lstStyle/>
        <a:p>
          <a:r>
            <a:rPr lang="en-US" sz="2000" b="0" dirty="0">
              <a:latin typeface="Helvetica"/>
              <a:cs typeface="Helvetica"/>
            </a:rPr>
            <a:t>Dollar General</a:t>
          </a:r>
        </a:p>
      </dgm:t>
    </dgm:pt>
    <dgm:pt modelId="{6E30E540-C135-40D9-A7BA-E573A5488226}" type="parTrans" cxnId="{AC308ADC-49B8-4B3B-B443-E2F3F8710711}">
      <dgm:prSet/>
      <dgm:spPr/>
      <dgm:t>
        <a:bodyPr/>
        <a:lstStyle/>
        <a:p>
          <a:endParaRPr lang="en-US"/>
        </a:p>
      </dgm:t>
    </dgm:pt>
    <dgm:pt modelId="{87C94A97-BA6E-48ED-8413-D447941C8C0E}" type="sibTrans" cxnId="{AC308ADC-49B8-4B3B-B443-E2F3F8710711}">
      <dgm:prSet/>
      <dgm:spPr/>
      <dgm:t>
        <a:bodyPr/>
        <a:lstStyle/>
        <a:p>
          <a:endParaRPr lang="en-US"/>
        </a:p>
      </dgm:t>
    </dgm:pt>
    <dgm:pt modelId="{77D4BC64-9421-4F83-9A91-31B9730A7C20}">
      <dgm:prSet custT="1"/>
      <dgm:spPr/>
      <dgm:t>
        <a:bodyPr/>
        <a:lstStyle/>
        <a:p>
          <a:r>
            <a:rPr lang="en-US" sz="2000" dirty="0" err="1">
              <a:latin typeface="Helvetica"/>
              <a:cs typeface="Helvetica"/>
            </a:rPr>
            <a:t>Chilis</a:t>
          </a:r>
          <a:endParaRPr lang="en-US" sz="2000" dirty="0">
            <a:latin typeface="Helvetica"/>
            <a:cs typeface="Helvetica"/>
          </a:endParaRPr>
        </a:p>
      </dgm:t>
    </dgm:pt>
    <dgm:pt modelId="{FCF05A18-0C03-4777-A5C7-22C1F2B63D8B}" type="parTrans" cxnId="{E1ACAB9E-F6E9-42F3-88C1-110CE28390FC}">
      <dgm:prSet/>
      <dgm:spPr/>
      <dgm:t>
        <a:bodyPr/>
        <a:lstStyle/>
        <a:p>
          <a:endParaRPr lang="en-US"/>
        </a:p>
      </dgm:t>
    </dgm:pt>
    <dgm:pt modelId="{9627BDCC-D749-411B-825A-C4C851D8C197}" type="sibTrans" cxnId="{E1ACAB9E-F6E9-42F3-88C1-110CE28390FC}">
      <dgm:prSet/>
      <dgm:spPr/>
      <dgm:t>
        <a:bodyPr/>
        <a:lstStyle/>
        <a:p>
          <a:endParaRPr lang="en-US"/>
        </a:p>
      </dgm:t>
    </dgm:pt>
    <dgm:pt modelId="{34674058-5AD0-4C16-AB78-06BC2E5F30BA}">
      <dgm:prSet custT="1"/>
      <dgm:spPr/>
      <dgm:t>
        <a:bodyPr/>
        <a:lstStyle/>
        <a:p>
          <a:r>
            <a:rPr lang="en-US" sz="2000" dirty="0">
              <a:latin typeface="Helvetica"/>
              <a:cs typeface="Helvetica"/>
            </a:rPr>
            <a:t>United Postal Service </a:t>
          </a:r>
        </a:p>
      </dgm:t>
    </dgm:pt>
    <dgm:pt modelId="{4DBD224A-80CE-461E-88D8-34747A42DC7A}" type="parTrans" cxnId="{8F6CC3B5-B4F1-499B-9BF1-95F2602E5257}">
      <dgm:prSet/>
      <dgm:spPr/>
      <dgm:t>
        <a:bodyPr/>
        <a:lstStyle/>
        <a:p>
          <a:endParaRPr lang="en-US"/>
        </a:p>
      </dgm:t>
    </dgm:pt>
    <dgm:pt modelId="{7B51D147-0FC4-483F-91C6-1E5C670091C6}" type="sibTrans" cxnId="{8F6CC3B5-B4F1-499B-9BF1-95F2602E5257}">
      <dgm:prSet/>
      <dgm:spPr/>
      <dgm:t>
        <a:bodyPr/>
        <a:lstStyle/>
        <a:p>
          <a:endParaRPr lang="en-US"/>
        </a:p>
      </dgm:t>
    </dgm:pt>
    <dgm:pt modelId="{210D39F1-0603-41BE-95B9-A679483FA7ED}">
      <dgm:prSet custT="1"/>
      <dgm:spPr/>
      <dgm:t>
        <a:bodyPr/>
        <a:lstStyle/>
        <a:p>
          <a:r>
            <a:rPr lang="en-US" sz="2000" dirty="0">
              <a:latin typeface="Helvetica"/>
              <a:cs typeface="Helvetica"/>
            </a:rPr>
            <a:t>QT ( Gas Station) </a:t>
          </a:r>
        </a:p>
      </dgm:t>
    </dgm:pt>
    <dgm:pt modelId="{C0414BD0-2F8C-47E8-AAD6-8347A30BF023}" type="parTrans" cxnId="{ACBB7C55-2EA4-477D-BAF5-E5EA9BC8BBCA}">
      <dgm:prSet/>
      <dgm:spPr/>
      <dgm:t>
        <a:bodyPr/>
        <a:lstStyle/>
        <a:p>
          <a:endParaRPr lang="en-US"/>
        </a:p>
      </dgm:t>
    </dgm:pt>
    <dgm:pt modelId="{1CF29134-3F92-4306-B44E-42FEBA4FB36A}" type="sibTrans" cxnId="{ACBB7C55-2EA4-477D-BAF5-E5EA9BC8BBCA}">
      <dgm:prSet/>
      <dgm:spPr/>
      <dgm:t>
        <a:bodyPr/>
        <a:lstStyle/>
        <a:p>
          <a:endParaRPr lang="en-US"/>
        </a:p>
      </dgm:t>
    </dgm:pt>
    <dgm:pt modelId="{6AC579D5-E841-4993-8F51-94EC333D8484}">
      <dgm:prSet custT="1"/>
      <dgm:spPr/>
      <dgm:t>
        <a:bodyPr/>
        <a:lstStyle/>
        <a:p>
          <a:r>
            <a:rPr lang="en-US" sz="2000" dirty="0" err="1">
              <a:latin typeface="Helvetica"/>
              <a:cs typeface="Helvetica"/>
            </a:rPr>
            <a:t>Racetrac</a:t>
          </a:r>
          <a:endParaRPr lang="en-US" sz="2000" dirty="0">
            <a:latin typeface="Helvetica"/>
            <a:cs typeface="Helvetica"/>
          </a:endParaRPr>
        </a:p>
      </dgm:t>
    </dgm:pt>
    <dgm:pt modelId="{C05E0CDD-6A15-4243-B365-49362503EED4}" type="parTrans" cxnId="{95E81085-E089-4EAF-B0B4-B2513887E021}">
      <dgm:prSet/>
      <dgm:spPr/>
      <dgm:t>
        <a:bodyPr/>
        <a:lstStyle/>
        <a:p>
          <a:endParaRPr lang="en-US"/>
        </a:p>
      </dgm:t>
    </dgm:pt>
    <dgm:pt modelId="{F8669D14-4A57-43B8-A4B9-01DC454727FB}" type="sibTrans" cxnId="{95E81085-E089-4EAF-B0B4-B2513887E021}">
      <dgm:prSet/>
      <dgm:spPr/>
      <dgm:t>
        <a:bodyPr/>
        <a:lstStyle/>
        <a:p>
          <a:endParaRPr lang="en-US"/>
        </a:p>
      </dgm:t>
    </dgm:pt>
    <dgm:pt modelId="{07DCD3E9-0E21-457F-8566-D7E7AF60A2DE}">
      <dgm:prSet custT="1"/>
      <dgm:spPr/>
      <dgm:t>
        <a:bodyPr/>
        <a:lstStyle/>
        <a:p>
          <a:r>
            <a:rPr lang="en-US" sz="2000" dirty="0">
              <a:latin typeface="Helvetica"/>
              <a:cs typeface="Helvetica"/>
            </a:rPr>
            <a:t>Kroger's</a:t>
          </a:r>
        </a:p>
      </dgm:t>
    </dgm:pt>
    <dgm:pt modelId="{29415B3D-10BF-40C7-9089-4EFF74900E18}" type="parTrans" cxnId="{AD2832DB-B3E8-47E5-9312-5B79E7498829}">
      <dgm:prSet/>
      <dgm:spPr/>
      <dgm:t>
        <a:bodyPr/>
        <a:lstStyle/>
        <a:p>
          <a:endParaRPr lang="en-US"/>
        </a:p>
      </dgm:t>
    </dgm:pt>
    <dgm:pt modelId="{A4652A70-9920-49A2-B5CA-44DDF52DEB8B}" type="sibTrans" cxnId="{AD2832DB-B3E8-47E5-9312-5B79E7498829}">
      <dgm:prSet/>
      <dgm:spPr/>
      <dgm:t>
        <a:bodyPr/>
        <a:lstStyle/>
        <a:p>
          <a:endParaRPr lang="en-US"/>
        </a:p>
      </dgm:t>
    </dgm:pt>
    <dgm:pt modelId="{F5768D0C-D194-4957-AE80-D4511B6FB75B}">
      <dgm:prSet custT="1"/>
      <dgm:spPr/>
      <dgm:t>
        <a:bodyPr/>
        <a:lstStyle/>
        <a:p>
          <a:r>
            <a:rPr lang="en-US" sz="2000" dirty="0">
              <a:latin typeface="Helvetica"/>
              <a:cs typeface="Helvetica"/>
            </a:rPr>
            <a:t>Publix </a:t>
          </a:r>
        </a:p>
      </dgm:t>
    </dgm:pt>
    <dgm:pt modelId="{F19B92B7-CF65-49FE-8667-9A819C0E4491}" type="parTrans" cxnId="{C86A993E-5DD9-46AA-85A6-9FA856168A99}">
      <dgm:prSet/>
      <dgm:spPr/>
      <dgm:t>
        <a:bodyPr/>
        <a:lstStyle/>
        <a:p>
          <a:endParaRPr lang="en-US"/>
        </a:p>
      </dgm:t>
    </dgm:pt>
    <dgm:pt modelId="{E52E39FA-0EDE-4EBF-B215-EC74B0984709}" type="sibTrans" cxnId="{C86A993E-5DD9-46AA-85A6-9FA856168A99}">
      <dgm:prSet/>
      <dgm:spPr/>
      <dgm:t>
        <a:bodyPr/>
        <a:lstStyle/>
        <a:p>
          <a:endParaRPr lang="en-US"/>
        </a:p>
      </dgm:t>
    </dgm:pt>
    <dgm:pt modelId="{97A65761-A80C-47D1-8459-26EEDA377812}">
      <dgm:prSet custT="1"/>
      <dgm:spPr/>
      <dgm:t>
        <a:bodyPr/>
        <a:lstStyle/>
        <a:p>
          <a:r>
            <a:rPr lang="en-US" sz="2000" dirty="0">
              <a:latin typeface="Helvetica"/>
              <a:cs typeface="Helvetica"/>
            </a:rPr>
            <a:t>Sprouts</a:t>
          </a:r>
        </a:p>
      </dgm:t>
    </dgm:pt>
    <dgm:pt modelId="{D0509E09-2FBB-4F38-ADD1-593EC4E00E0D}" type="parTrans" cxnId="{D69E8A0C-F92C-4C65-BB83-E26FAAFB1E5F}">
      <dgm:prSet/>
      <dgm:spPr/>
      <dgm:t>
        <a:bodyPr/>
        <a:lstStyle/>
        <a:p>
          <a:endParaRPr lang="en-US"/>
        </a:p>
      </dgm:t>
    </dgm:pt>
    <dgm:pt modelId="{0315E16D-D365-4FBE-9A1C-C4A969C1C7A9}" type="sibTrans" cxnId="{D69E8A0C-F92C-4C65-BB83-E26FAAFB1E5F}">
      <dgm:prSet/>
      <dgm:spPr/>
      <dgm:t>
        <a:bodyPr/>
        <a:lstStyle/>
        <a:p>
          <a:endParaRPr lang="en-US"/>
        </a:p>
      </dgm:t>
    </dgm:pt>
    <dgm:pt modelId="{592632D8-D6DF-4D22-9A78-976FC1F6E388}">
      <dgm:prSet custT="1"/>
      <dgm:spPr/>
      <dgm:t>
        <a:bodyPr/>
        <a:lstStyle/>
        <a:p>
          <a:r>
            <a:rPr lang="en-US" sz="2000" dirty="0">
              <a:latin typeface="Helvetica"/>
              <a:cs typeface="Helvetica"/>
            </a:rPr>
            <a:t>Wells Fargo</a:t>
          </a:r>
        </a:p>
      </dgm:t>
    </dgm:pt>
    <dgm:pt modelId="{D2B1DCE0-095E-4237-8B00-76E9E847F82C}" type="parTrans" cxnId="{B1A14D72-5E9D-49B8-940A-C659F72B4D99}">
      <dgm:prSet/>
      <dgm:spPr/>
      <dgm:t>
        <a:bodyPr/>
        <a:lstStyle/>
        <a:p>
          <a:endParaRPr lang="en-US"/>
        </a:p>
      </dgm:t>
    </dgm:pt>
    <dgm:pt modelId="{3B73E124-DA86-4068-863E-B370C1A4B4BA}" type="sibTrans" cxnId="{B1A14D72-5E9D-49B8-940A-C659F72B4D99}">
      <dgm:prSet/>
      <dgm:spPr/>
      <dgm:t>
        <a:bodyPr/>
        <a:lstStyle/>
        <a:p>
          <a:endParaRPr lang="en-US"/>
        </a:p>
      </dgm:t>
    </dgm:pt>
    <dgm:pt modelId="{783F6CC0-D206-45F7-8067-86638AD0DB90}">
      <dgm:prSet custT="1"/>
      <dgm:spPr/>
      <dgm:t>
        <a:bodyPr/>
        <a:lstStyle/>
        <a:p>
          <a:r>
            <a:rPr lang="en-US" sz="2000" dirty="0">
              <a:latin typeface="Helvetica"/>
              <a:cs typeface="Helvetica"/>
            </a:rPr>
            <a:t>TGI Fridays </a:t>
          </a:r>
        </a:p>
      </dgm:t>
    </dgm:pt>
    <dgm:pt modelId="{820A5DC4-AC4F-4438-A0DD-2B3B7902CBE4}" type="parTrans" cxnId="{94D6F10D-ED81-4420-9192-BA06F596439D}">
      <dgm:prSet/>
      <dgm:spPr/>
      <dgm:t>
        <a:bodyPr/>
        <a:lstStyle/>
        <a:p>
          <a:endParaRPr lang="en-US"/>
        </a:p>
      </dgm:t>
    </dgm:pt>
    <dgm:pt modelId="{00814B63-00C0-4BD5-BAFF-F46A8CB834A3}" type="sibTrans" cxnId="{94D6F10D-ED81-4420-9192-BA06F596439D}">
      <dgm:prSet/>
      <dgm:spPr/>
      <dgm:t>
        <a:bodyPr/>
        <a:lstStyle/>
        <a:p>
          <a:endParaRPr lang="en-US"/>
        </a:p>
      </dgm:t>
    </dgm:pt>
    <dgm:pt modelId="{BDED7309-A62D-429F-A01F-E4300E302853}" type="pres">
      <dgm:prSet presAssocID="{0ABFFF6A-8B45-41E6-832E-F452849600CF}" presName="diagram" presStyleCnt="0">
        <dgm:presLayoutVars>
          <dgm:dir/>
          <dgm:resizeHandles val="exact"/>
        </dgm:presLayoutVars>
      </dgm:prSet>
      <dgm:spPr/>
      <dgm:t>
        <a:bodyPr/>
        <a:lstStyle/>
        <a:p>
          <a:endParaRPr lang="en-US"/>
        </a:p>
      </dgm:t>
    </dgm:pt>
    <dgm:pt modelId="{C6F26D1A-3274-4627-AB87-BC64BC8857CF}" type="pres">
      <dgm:prSet presAssocID="{0E414DFE-FA63-4FB9-9E92-3B898B90CDB8}" presName="node" presStyleLbl="node1" presStyleIdx="0" presStyleCnt="11">
        <dgm:presLayoutVars>
          <dgm:bulletEnabled val="1"/>
        </dgm:presLayoutVars>
      </dgm:prSet>
      <dgm:spPr/>
      <dgm:t>
        <a:bodyPr/>
        <a:lstStyle/>
        <a:p>
          <a:endParaRPr lang="en-US"/>
        </a:p>
      </dgm:t>
    </dgm:pt>
    <dgm:pt modelId="{66B1BBDA-C588-4850-AE94-5CE12733A1C1}" type="pres">
      <dgm:prSet presAssocID="{3B0591D0-24D0-4555-8DFA-EC964013DB6D}" presName="sibTrans" presStyleCnt="0"/>
      <dgm:spPr/>
    </dgm:pt>
    <dgm:pt modelId="{7B0BD9D5-04D8-4F18-85ED-ECF408622693}" type="pres">
      <dgm:prSet presAssocID="{4114F116-3FBB-48BE-B658-186B7A7A6BB7}" presName="node" presStyleLbl="node1" presStyleIdx="1" presStyleCnt="11">
        <dgm:presLayoutVars>
          <dgm:bulletEnabled val="1"/>
        </dgm:presLayoutVars>
      </dgm:prSet>
      <dgm:spPr/>
      <dgm:t>
        <a:bodyPr/>
        <a:lstStyle/>
        <a:p>
          <a:endParaRPr lang="en-US"/>
        </a:p>
      </dgm:t>
    </dgm:pt>
    <dgm:pt modelId="{D5B1EBB5-76B9-45B3-8CC9-C20E89572026}" type="pres">
      <dgm:prSet presAssocID="{87C94A97-BA6E-48ED-8413-D447941C8C0E}" presName="sibTrans" presStyleCnt="0"/>
      <dgm:spPr/>
    </dgm:pt>
    <dgm:pt modelId="{D8B34F91-5A40-4FFD-A01D-DDBC5CBD3913}" type="pres">
      <dgm:prSet presAssocID="{77D4BC64-9421-4F83-9A91-31B9730A7C20}" presName="node" presStyleLbl="node1" presStyleIdx="2" presStyleCnt="11">
        <dgm:presLayoutVars>
          <dgm:bulletEnabled val="1"/>
        </dgm:presLayoutVars>
      </dgm:prSet>
      <dgm:spPr/>
      <dgm:t>
        <a:bodyPr/>
        <a:lstStyle/>
        <a:p>
          <a:endParaRPr lang="en-US"/>
        </a:p>
      </dgm:t>
    </dgm:pt>
    <dgm:pt modelId="{6946B8D0-06DA-417D-8518-BC4C4186B1AA}" type="pres">
      <dgm:prSet presAssocID="{9627BDCC-D749-411B-825A-C4C851D8C197}" presName="sibTrans" presStyleCnt="0"/>
      <dgm:spPr/>
    </dgm:pt>
    <dgm:pt modelId="{E0BB8C38-0B80-4CF0-9168-CAF6C39DF73E}" type="pres">
      <dgm:prSet presAssocID="{34674058-5AD0-4C16-AB78-06BC2E5F30BA}" presName="node" presStyleLbl="node1" presStyleIdx="3" presStyleCnt="11">
        <dgm:presLayoutVars>
          <dgm:bulletEnabled val="1"/>
        </dgm:presLayoutVars>
      </dgm:prSet>
      <dgm:spPr/>
      <dgm:t>
        <a:bodyPr/>
        <a:lstStyle/>
        <a:p>
          <a:endParaRPr lang="en-US"/>
        </a:p>
      </dgm:t>
    </dgm:pt>
    <dgm:pt modelId="{9A5EEDA1-7AA1-498F-95AB-A30421B2AA67}" type="pres">
      <dgm:prSet presAssocID="{7B51D147-0FC4-483F-91C6-1E5C670091C6}" presName="sibTrans" presStyleCnt="0"/>
      <dgm:spPr/>
    </dgm:pt>
    <dgm:pt modelId="{17781DC4-70CA-4166-ACD2-5B30F5B24C77}" type="pres">
      <dgm:prSet presAssocID="{210D39F1-0603-41BE-95B9-A679483FA7ED}" presName="node" presStyleLbl="node1" presStyleIdx="4" presStyleCnt="11">
        <dgm:presLayoutVars>
          <dgm:bulletEnabled val="1"/>
        </dgm:presLayoutVars>
      </dgm:prSet>
      <dgm:spPr/>
      <dgm:t>
        <a:bodyPr/>
        <a:lstStyle/>
        <a:p>
          <a:endParaRPr lang="en-US"/>
        </a:p>
      </dgm:t>
    </dgm:pt>
    <dgm:pt modelId="{D3D219AD-EA86-4BD2-8CC4-39F96BFA3204}" type="pres">
      <dgm:prSet presAssocID="{1CF29134-3F92-4306-B44E-42FEBA4FB36A}" presName="sibTrans" presStyleCnt="0"/>
      <dgm:spPr/>
    </dgm:pt>
    <dgm:pt modelId="{E2F17C11-C917-461A-98E1-BB47F6708C82}" type="pres">
      <dgm:prSet presAssocID="{6AC579D5-E841-4993-8F51-94EC333D8484}" presName="node" presStyleLbl="node1" presStyleIdx="5" presStyleCnt="11">
        <dgm:presLayoutVars>
          <dgm:bulletEnabled val="1"/>
        </dgm:presLayoutVars>
      </dgm:prSet>
      <dgm:spPr/>
      <dgm:t>
        <a:bodyPr/>
        <a:lstStyle/>
        <a:p>
          <a:endParaRPr lang="en-US"/>
        </a:p>
      </dgm:t>
    </dgm:pt>
    <dgm:pt modelId="{448D4A03-8620-4B81-89FE-BD74E172484C}" type="pres">
      <dgm:prSet presAssocID="{F8669D14-4A57-43B8-A4B9-01DC454727FB}" presName="sibTrans" presStyleCnt="0"/>
      <dgm:spPr/>
    </dgm:pt>
    <dgm:pt modelId="{ADBF6AFC-AC8D-40FC-9690-0228EB1F2EAD}" type="pres">
      <dgm:prSet presAssocID="{07DCD3E9-0E21-457F-8566-D7E7AF60A2DE}" presName="node" presStyleLbl="node1" presStyleIdx="6" presStyleCnt="11">
        <dgm:presLayoutVars>
          <dgm:bulletEnabled val="1"/>
        </dgm:presLayoutVars>
      </dgm:prSet>
      <dgm:spPr/>
      <dgm:t>
        <a:bodyPr/>
        <a:lstStyle/>
        <a:p>
          <a:endParaRPr lang="en-US"/>
        </a:p>
      </dgm:t>
    </dgm:pt>
    <dgm:pt modelId="{A8DF634F-A216-4C2C-9942-BFAFDEABB46A}" type="pres">
      <dgm:prSet presAssocID="{A4652A70-9920-49A2-B5CA-44DDF52DEB8B}" presName="sibTrans" presStyleCnt="0"/>
      <dgm:spPr/>
    </dgm:pt>
    <dgm:pt modelId="{ECB48A39-0CB0-48BB-AF32-EAA1D4499A7F}" type="pres">
      <dgm:prSet presAssocID="{F5768D0C-D194-4957-AE80-D4511B6FB75B}" presName="node" presStyleLbl="node1" presStyleIdx="7" presStyleCnt="11">
        <dgm:presLayoutVars>
          <dgm:bulletEnabled val="1"/>
        </dgm:presLayoutVars>
      </dgm:prSet>
      <dgm:spPr/>
      <dgm:t>
        <a:bodyPr/>
        <a:lstStyle/>
        <a:p>
          <a:endParaRPr lang="en-US"/>
        </a:p>
      </dgm:t>
    </dgm:pt>
    <dgm:pt modelId="{72D0968C-95FA-4C5F-BED6-8162455F5EF9}" type="pres">
      <dgm:prSet presAssocID="{E52E39FA-0EDE-4EBF-B215-EC74B0984709}" presName="sibTrans" presStyleCnt="0"/>
      <dgm:spPr/>
    </dgm:pt>
    <dgm:pt modelId="{C7F36C99-9CA2-498B-BD77-B924E56445AE}" type="pres">
      <dgm:prSet presAssocID="{97A65761-A80C-47D1-8459-26EEDA377812}" presName="node" presStyleLbl="node1" presStyleIdx="8" presStyleCnt="11">
        <dgm:presLayoutVars>
          <dgm:bulletEnabled val="1"/>
        </dgm:presLayoutVars>
      </dgm:prSet>
      <dgm:spPr/>
      <dgm:t>
        <a:bodyPr/>
        <a:lstStyle/>
        <a:p>
          <a:endParaRPr lang="en-US"/>
        </a:p>
      </dgm:t>
    </dgm:pt>
    <dgm:pt modelId="{D56C9AED-4151-46CD-A3B2-0653CD8251E5}" type="pres">
      <dgm:prSet presAssocID="{0315E16D-D365-4FBE-9A1C-C4A969C1C7A9}" presName="sibTrans" presStyleCnt="0"/>
      <dgm:spPr/>
    </dgm:pt>
    <dgm:pt modelId="{62C5AED1-5FA4-4D4A-9447-B4275EA61840}" type="pres">
      <dgm:prSet presAssocID="{592632D8-D6DF-4D22-9A78-976FC1F6E388}" presName="node" presStyleLbl="node1" presStyleIdx="9" presStyleCnt="11">
        <dgm:presLayoutVars>
          <dgm:bulletEnabled val="1"/>
        </dgm:presLayoutVars>
      </dgm:prSet>
      <dgm:spPr/>
      <dgm:t>
        <a:bodyPr/>
        <a:lstStyle/>
        <a:p>
          <a:endParaRPr lang="en-US"/>
        </a:p>
      </dgm:t>
    </dgm:pt>
    <dgm:pt modelId="{F950B454-F2BF-4A09-ACA8-5FEADF7A3A82}" type="pres">
      <dgm:prSet presAssocID="{3B73E124-DA86-4068-863E-B370C1A4B4BA}" presName="sibTrans" presStyleCnt="0"/>
      <dgm:spPr/>
    </dgm:pt>
    <dgm:pt modelId="{84EC4214-E0FB-4369-A262-92AEE9045BA8}" type="pres">
      <dgm:prSet presAssocID="{783F6CC0-D206-45F7-8067-86638AD0DB90}" presName="node" presStyleLbl="node1" presStyleIdx="10" presStyleCnt="11">
        <dgm:presLayoutVars>
          <dgm:bulletEnabled val="1"/>
        </dgm:presLayoutVars>
      </dgm:prSet>
      <dgm:spPr/>
      <dgm:t>
        <a:bodyPr/>
        <a:lstStyle/>
        <a:p>
          <a:endParaRPr lang="en-US"/>
        </a:p>
      </dgm:t>
    </dgm:pt>
  </dgm:ptLst>
  <dgm:cxnLst>
    <dgm:cxn modelId="{8F6CC3B5-B4F1-499B-9BF1-95F2602E5257}" srcId="{0ABFFF6A-8B45-41E6-832E-F452849600CF}" destId="{34674058-5AD0-4C16-AB78-06BC2E5F30BA}" srcOrd="3" destOrd="0" parTransId="{4DBD224A-80CE-461E-88D8-34747A42DC7A}" sibTransId="{7B51D147-0FC4-483F-91C6-1E5C670091C6}"/>
    <dgm:cxn modelId="{95E81085-E089-4EAF-B0B4-B2513887E021}" srcId="{0ABFFF6A-8B45-41E6-832E-F452849600CF}" destId="{6AC579D5-E841-4993-8F51-94EC333D8484}" srcOrd="5" destOrd="0" parTransId="{C05E0CDD-6A15-4243-B365-49362503EED4}" sibTransId="{F8669D14-4A57-43B8-A4B9-01DC454727FB}"/>
    <dgm:cxn modelId="{94D6F10D-ED81-4420-9192-BA06F596439D}" srcId="{0ABFFF6A-8B45-41E6-832E-F452849600CF}" destId="{783F6CC0-D206-45F7-8067-86638AD0DB90}" srcOrd="10" destOrd="0" parTransId="{820A5DC4-AC4F-4438-A0DD-2B3B7902CBE4}" sibTransId="{00814B63-00C0-4BD5-BAFF-F46A8CB834A3}"/>
    <dgm:cxn modelId="{AC308ADC-49B8-4B3B-B443-E2F3F8710711}" srcId="{0ABFFF6A-8B45-41E6-832E-F452849600CF}" destId="{4114F116-3FBB-48BE-B658-186B7A7A6BB7}" srcOrd="1" destOrd="0" parTransId="{6E30E540-C135-40D9-A7BA-E573A5488226}" sibTransId="{87C94A97-BA6E-48ED-8413-D447941C8C0E}"/>
    <dgm:cxn modelId="{D69E8A0C-F92C-4C65-BB83-E26FAAFB1E5F}" srcId="{0ABFFF6A-8B45-41E6-832E-F452849600CF}" destId="{97A65761-A80C-47D1-8459-26EEDA377812}" srcOrd="8" destOrd="0" parTransId="{D0509E09-2FBB-4F38-ADD1-593EC4E00E0D}" sibTransId="{0315E16D-D365-4FBE-9A1C-C4A969C1C7A9}"/>
    <dgm:cxn modelId="{AD2832DB-B3E8-47E5-9312-5B79E7498829}" srcId="{0ABFFF6A-8B45-41E6-832E-F452849600CF}" destId="{07DCD3E9-0E21-457F-8566-D7E7AF60A2DE}" srcOrd="6" destOrd="0" parTransId="{29415B3D-10BF-40C7-9089-4EFF74900E18}" sibTransId="{A4652A70-9920-49A2-B5CA-44DDF52DEB8B}"/>
    <dgm:cxn modelId="{C86A993E-5DD9-46AA-85A6-9FA856168A99}" srcId="{0ABFFF6A-8B45-41E6-832E-F452849600CF}" destId="{F5768D0C-D194-4957-AE80-D4511B6FB75B}" srcOrd="7" destOrd="0" parTransId="{F19B92B7-CF65-49FE-8667-9A819C0E4491}" sibTransId="{E52E39FA-0EDE-4EBF-B215-EC74B0984709}"/>
    <dgm:cxn modelId="{798EF6B6-7E62-9040-ABC5-AD08D9654EB6}" type="presOf" srcId="{592632D8-D6DF-4D22-9A78-976FC1F6E388}" destId="{62C5AED1-5FA4-4D4A-9447-B4275EA61840}" srcOrd="0" destOrd="0" presId="urn:microsoft.com/office/officeart/2005/8/layout/default"/>
    <dgm:cxn modelId="{51B42F54-A6A9-C244-BE65-0ACF2DB0C3EF}" type="presOf" srcId="{77D4BC64-9421-4F83-9A91-31B9730A7C20}" destId="{D8B34F91-5A40-4FFD-A01D-DDBC5CBD3913}" srcOrd="0" destOrd="0" presId="urn:microsoft.com/office/officeart/2005/8/layout/default"/>
    <dgm:cxn modelId="{A1AAF139-DD2E-054F-A406-C5163DB80462}" type="presOf" srcId="{07DCD3E9-0E21-457F-8566-D7E7AF60A2DE}" destId="{ADBF6AFC-AC8D-40FC-9690-0228EB1F2EAD}" srcOrd="0" destOrd="0" presId="urn:microsoft.com/office/officeart/2005/8/layout/default"/>
    <dgm:cxn modelId="{B97F5F71-07FE-F646-BE96-08CDC40DFC91}" type="presOf" srcId="{97A65761-A80C-47D1-8459-26EEDA377812}" destId="{C7F36C99-9CA2-498B-BD77-B924E56445AE}" srcOrd="0" destOrd="0" presId="urn:microsoft.com/office/officeart/2005/8/layout/default"/>
    <dgm:cxn modelId="{C96E135B-4C9F-45ED-B131-960DB93B0D88}" srcId="{0ABFFF6A-8B45-41E6-832E-F452849600CF}" destId="{0E414DFE-FA63-4FB9-9E92-3B898B90CDB8}" srcOrd="0" destOrd="0" parTransId="{E7089E3E-092E-4B41-A3D2-97AEAD5E7F09}" sibTransId="{3B0591D0-24D0-4555-8DFA-EC964013DB6D}"/>
    <dgm:cxn modelId="{B1A14D72-5E9D-49B8-940A-C659F72B4D99}" srcId="{0ABFFF6A-8B45-41E6-832E-F452849600CF}" destId="{592632D8-D6DF-4D22-9A78-976FC1F6E388}" srcOrd="9" destOrd="0" parTransId="{D2B1DCE0-095E-4237-8B00-76E9E847F82C}" sibTransId="{3B73E124-DA86-4068-863E-B370C1A4B4BA}"/>
    <dgm:cxn modelId="{41DA947B-EFEE-5D45-AA5C-D8D75543CD95}" type="presOf" srcId="{6AC579D5-E841-4993-8F51-94EC333D8484}" destId="{E2F17C11-C917-461A-98E1-BB47F6708C82}" srcOrd="0" destOrd="0" presId="urn:microsoft.com/office/officeart/2005/8/layout/default"/>
    <dgm:cxn modelId="{ACBB7C55-2EA4-477D-BAF5-E5EA9BC8BBCA}" srcId="{0ABFFF6A-8B45-41E6-832E-F452849600CF}" destId="{210D39F1-0603-41BE-95B9-A679483FA7ED}" srcOrd="4" destOrd="0" parTransId="{C0414BD0-2F8C-47E8-AAD6-8347A30BF023}" sibTransId="{1CF29134-3F92-4306-B44E-42FEBA4FB36A}"/>
    <dgm:cxn modelId="{522CCD7D-C7E2-3140-AEEA-FFDAD12A3D24}" type="presOf" srcId="{0ABFFF6A-8B45-41E6-832E-F452849600CF}" destId="{BDED7309-A62D-429F-A01F-E4300E302853}" srcOrd="0" destOrd="0" presId="urn:microsoft.com/office/officeart/2005/8/layout/default"/>
    <dgm:cxn modelId="{8F6A3F16-75F8-C942-8F2D-DFC0B0FA20EB}" type="presOf" srcId="{210D39F1-0603-41BE-95B9-A679483FA7ED}" destId="{17781DC4-70CA-4166-ACD2-5B30F5B24C77}" srcOrd="0" destOrd="0" presId="urn:microsoft.com/office/officeart/2005/8/layout/default"/>
    <dgm:cxn modelId="{6C8F26B2-621C-814D-91F0-22485F925124}" type="presOf" srcId="{F5768D0C-D194-4957-AE80-D4511B6FB75B}" destId="{ECB48A39-0CB0-48BB-AF32-EAA1D4499A7F}" srcOrd="0" destOrd="0" presId="urn:microsoft.com/office/officeart/2005/8/layout/default"/>
    <dgm:cxn modelId="{4647052B-BD12-014B-86FA-DCAEC19C1D72}" type="presOf" srcId="{783F6CC0-D206-45F7-8067-86638AD0DB90}" destId="{84EC4214-E0FB-4369-A262-92AEE9045BA8}" srcOrd="0" destOrd="0" presId="urn:microsoft.com/office/officeart/2005/8/layout/default"/>
    <dgm:cxn modelId="{986DA053-24C7-D541-9181-49AE2CEE122A}" type="presOf" srcId="{34674058-5AD0-4C16-AB78-06BC2E5F30BA}" destId="{E0BB8C38-0B80-4CF0-9168-CAF6C39DF73E}" srcOrd="0" destOrd="0" presId="urn:microsoft.com/office/officeart/2005/8/layout/default"/>
    <dgm:cxn modelId="{E1ACAB9E-F6E9-42F3-88C1-110CE28390FC}" srcId="{0ABFFF6A-8B45-41E6-832E-F452849600CF}" destId="{77D4BC64-9421-4F83-9A91-31B9730A7C20}" srcOrd="2" destOrd="0" parTransId="{FCF05A18-0C03-4777-A5C7-22C1F2B63D8B}" sibTransId="{9627BDCC-D749-411B-825A-C4C851D8C197}"/>
    <dgm:cxn modelId="{F379F116-8857-9243-9570-2C87F3C4B851}" type="presOf" srcId="{0E414DFE-FA63-4FB9-9E92-3B898B90CDB8}" destId="{C6F26D1A-3274-4627-AB87-BC64BC8857CF}" srcOrd="0" destOrd="0" presId="urn:microsoft.com/office/officeart/2005/8/layout/default"/>
    <dgm:cxn modelId="{75732126-A211-FC40-B284-BFE2D9F4E3B3}" type="presOf" srcId="{4114F116-3FBB-48BE-B658-186B7A7A6BB7}" destId="{7B0BD9D5-04D8-4F18-85ED-ECF408622693}" srcOrd="0" destOrd="0" presId="urn:microsoft.com/office/officeart/2005/8/layout/default"/>
    <dgm:cxn modelId="{E29D9CCA-B966-9B49-AF84-EB61FDF06ED4}" type="presParOf" srcId="{BDED7309-A62D-429F-A01F-E4300E302853}" destId="{C6F26D1A-3274-4627-AB87-BC64BC8857CF}" srcOrd="0" destOrd="0" presId="urn:microsoft.com/office/officeart/2005/8/layout/default"/>
    <dgm:cxn modelId="{EA8D3CD5-D097-EC40-9784-1501F9E242D0}" type="presParOf" srcId="{BDED7309-A62D-429F-A01F-E4300E302853}" destId="{66B1BBDA-C588-4850-AE94-5CE12733A1C1}" srcOrd="1" destOrd="0" presId="urn:microsoft.com/office/officeart/2005/8/layout/default"/>
    <dgm:cxn modelId="{D8242F5A-888F-CB41-B4E3-369FABE2E9FC}" type="presParOf" srcId="{BDED7309-A62D-429F-A01F-E4300E302853}" destId="{7B0BD9D5-04D8-4F18-85ED-ECF408622693}" srcOrd="2" destOrd="0" presId="urn:microsoft.com/office/officeart/2005/8/layout/default"/>
    <dgm:cxn modelId="{BE0147C8-2D14-2F46-A605-33064E4BC78E}" type="presParOf" srcId="{BDED7309-A62D-429F-A01F-E4300E302853}" destId="{D5B1EBB5-76B9-45B3-8CC9-C20E89572026}" srcOrd="3" destOrd="0" presId="urn:microsoft.com/office/officeart/2005/8/layout/default"/>
    <dgm:cxn modelId="{E7E3FC6D-C281-274E-8B06-7CFDDF4A6F83}" type="presParOf" srcId="{BDED7309-A62D-429F-A01F-E4300E302853}" destId="{D8B34F91-5A40-4FFD-A01D-DDBC5CBD3913}" srcOrd="4" destOrd="0" presId="urn:microsoft.com/office/officeart/2005/8/layout/default"/>
    <dgm:cxn modelId="{CBA1E59D-F8C1-2442-85C6-5150527D390C}" type="presParOf" srcId="{BDED7309-A62D-429F-A01F-E4300E302853}" destId="{6946B8D0-06DA-417D-8518-BC4C4186B1AA}" srcOrd="5" destOrd="0" presId="urn:microsoft.com/office/officeart/2005/8/layout/default"/>
    <dgm:cxn modelId="{A3ED14B0-E053-1647-A1B7-AEE425D5BCEF}" type="presParOf" srcId="{BDED7309-A62D-429F-A01F-E4300E302853}" destId="{E0BB8C38-0B80-4CF0-9168-CAF6C39DF73E}" srcOrd="6" destOrd="0" presId="urn:microsoft.com/office/officeart/2005/8/layout/default"/>
    <dgm:cxn modelId="{672B7F63-F83E-DA4D-9798-0489DA20DC72}" type="presParOf" srcId="{BDED7309-A62D-429F-A01F-E4300E302853}" destId="{9A5EEDA1-7AA1-498F-95AB-A30421B2AA67}" srcOrd="7" destOrd="0" presId="urn:microsoft.com/office/officeart/2005/8/layout/default"/>
    <dgm:cxn modelId="{B8A48E0B-E04A-F143-AE79-6673BEC02B41}" type="presParOf" srcId="{BDED7309-A62D-429F-A01F-E4300E302853}" destId="{17781DC4-70CA-4166-ACD2-5B30F5B24C77}" srcOrd="8" destOrd="0" presId="urn:microsoft.com/office/officeart/2005/8/layout/default"/>
    <dgm:cxn modelId="{7EBAAE2A-0FF7-5941-A565-6A15F25DB6C6}" type="presParOf" srcId="{BDED7309-A62D-429F-A01F-E4300E302853}" destId="{D3D219AD-EA86-4BD2-8CC4-39F96BFA3204}" srcOrd="9" destOrd="0" presId="urn:microsoft.com/office/officeart/2005/8/layout/default"/>
    <dgm:cxn modelId="{83A105F6-8114-EE46-A039-C631BEB31544}" type="presParOf" srcId="{BDED7309-A62D-429F-A01F-E4300E302853}" destId="{E2F17C11-C917-461A-98E1-BB47F6708C82}" srcOrd="10" destOrd="0" presId="urn:microsoft.com/office/officeart/2005/8/layout/default"/>
    <dgm:cxn modelId="{27B32C32-5EAB-8345-977B-9FEA7CF9C1FD}" type="presParOf" srcId="{BDED7309-A62D-429F-A01F-E4300E302853}" destId="{448D4A03-8620-4B81-89FE-BD74E172484C}" srcOrd="11" destOrd="0" presId="urn:microsoft.com/office/officeart/2005/8/layout/default"/>
    <dgm:cxn modelId="{7C0E5E20-6F04-F04B-BC34-477D4D249E52}" type="presParOf" srcId="{BDED7309-A62D-429F-A01F-E4300E302853}" destId="{ADBF6AFC-AC8D-40FC-9690-0228EB1F2EAD}" srcOrd="12" destOrd="0" presId="urn:microsoft.com/office/officeart/2005/8/layout/default"/>
    <dgm:cxn modelId="{90275E9C-FD82-7346-A3D8-FB9144F9C953}" type="presParOf" srcId="{BDED7309-A62D-429F-A01F-E4300E302853}" destId="{A8DF634F-A216-4C2C-9942-BFAFDEABB46A}" srcOrd="13" destOrd="0" presId="urn:microsoft.com/office/officeart/2005/8/layout/default"/>
    <dgm:cxn modelId="{B0351A73-8598-854D-BB7A-CC28242A0D00}" type="presParOf" srcId="{BDED7309-A62D-429F-A01F-E4300E302853}" destId="{ECB48A39-0CB0-48BB-AF32-EAA1D4499A7F}" srcOrd="14" destOrd="0" presId="urn:microsoft.com/office/officeart/2005/8/layout/default"/>
    <dgm:cxn modelId="{41DBD0A9-E375-8B45-96E2-D2F4C36B01CE}" type="presParOf" srcId="{BDED7309-A62D-429F-A01F-E4300E302853}" destId="{72D0968C-95FA-4C5F-BED6-8162455F5EF9}" srcOrd="15" destOrd="0" presId="urn:microsoft.com/office/officeart/2005/8/layout/default"/>
    <dgm:cxn modelId="{8E8C5F15-61FF-6E40-AE22-251BC2714DFA}" type="presParOf" srcId="{BDED7309-A62D-429F-A01F-E4300E302853}" destId="{C7F36C99-9CA2-498B-BD77-B924E56445AE}" srcOrd="16" destOrd="0" presId="urn:microsoft.com/office/officeart/2005/8/layout/default"/>
    <dgm:cxn modelId="{6F25C98D-B253-564E-9A2F-D4856D8303AA}" type="presParOf" srcId="{BDED7309-A62D-429F-A01F-E4300E302853}" destId="{D56C9AED-4151-46CD-A3B2-0653CD8251E5}" srcOrd="17" destOrd="0" presId="urn:microsoft.com/office/officeart/2005/8/layout/default"/>
    <dgm:cxn modelId="{BF612612-153D-6748-A33C-87CD09D3FB91}" type="presParOf" srcId="{BDED7309-A62D-429F-A01F-E4300E302853}" destId="{62C5AED1-5FA4-4D4A-9447-B4275EA61840}" srcOrd="18" destOrd="0" presId="urn:microsoft.com/office/officeart/2005/8/layout/default"/>
    <dgm:cxn modelId="{067ABEE3-7472-4243-B482-E80EAEA45FDB}" type="presParOf" srcId="{BDED7309-A62D-429F-A01F-E4300E302853}" destId="{F950B454-F2BF-4A09-ACA8-5FEADF7A3A82}" srcOrd="19" destOrd="0" presId="urn:microsoft.com/office/officeart/2005/8/layout/default"/>
    <dgm:cxn modelId="{E3D28A82-B852-8441-A091-1985221E1EA9}" type="presParOf" srcId="{BDED7309-A62D-429F-A01F-E4300E302853}" destId="{84EC4214-E0FB-4369-A262-92AEE9045BA8}"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80690-025F-45DF-8392-384F029107E9}">
      <dsp:nvSpPr>
        <dsp:cNvPr id="0" name=""/>
        <dsp:cNvSpPr/>
      </dsp:nvSpPr>
      <dsp:spPr>
        <a:xfrm>
          <a:off x="2673838" y="-145656"/>
          <a:ext cx="1221701" cy="122341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latin typeface="Helvetica"/>
              <a:cs typeface="Helvetica"/>
            </a:rPr>
            <a:t>Federal Government</a:t>
          </a:r>
        </a:p>
      </dsp:txBody>
      <dsp:txXfrm>
        <a:off x="2852752" y="33509"/>
        <a:ext cx="863873" cy="865086"/>
      </dsp:txXfrm>
    </dsp:sp>
    <dsp:sp modelId="{B7216E11-D883-4F60-AA1A-5F55120BE419}">
      <dsp:nvSpPr>
        <dsp:cNvPr id="0" name=""/>
        <dsp:cNvSpPr/>
      </dsp:nvSpPr>
      <dsp:spPr>
        <a:xfrm rot="1112698">
          <a:off x="3936721" y="571131"/>
          <a:ext cx="198102" cy="29377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938264" y="620434"/>
        <a:ext cx="138671" cy="176262"/>
      </dsp:txXfrm>
    </dsp:sp>
    <dsp:sp modelId="{BBDF8753-3258-41A5-9594-B10BA81F475E}">
      <dsp:nvSpPr>
        <dsp:cNvPr id="0" name=""/>
        <dsp:cNvSpPr/>
      </dsp:nvSpPr>
      <dsp:spPr>
        <a:xfrm>
          <a:off x="4182918" y="380711"/>
          <a:ext cx="1249564" cy="1192524"/>
        </a:xfrm>
        <a:prstGeom prst="ellipse">
          <a:avLst/>
        </a:prstGeom>
        <a:solidFill>
          <a:schemeClr val="accent3">
            <a:hueOff val="591455"/>
            <a:satOff val="-8929"/>
            <a:lumOff val="1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latin typeface="Helvetica"/>
              <a:cs typeface="Helvetica"/>
            </a:rPr>
            <a:t>State</a:t>
          </a:r>
          <a:r>
            <a:rPr lang="en-US" sz="1400" b="1" kern="1200" dirty="0">
              <a:latin typeface="Helvetica"/>
              <a:cs typeface="Helvetica"/>
            </a:rPr>
            <a:t> </a:t>
          </a:r>
          <a:r>
            <a:rPr lang="en-US" sz="1400" b="0" kern="1200" dirty="0">
              <a:latin typeface="Helvetica"/>
              <a:cs typeface="Helvetica"/>
            </a:rPr>
            <a:t>Government</a:t>
          </a:r>
        </a:p>
      </dsp:txBody>
      <dsp:txXfrm>
        <a:off x="4365912" y="555352"/>
        <a:ext cx="883576" cy="843242"/>
      </dsp:txXfrm>
    </dsp:sp>
    <dsp:sp modelId="{A9C375D7-6EFE-49E2-BE51-B0929577F429}">
      <dsp:nvSpPr>
        <dsp:cNvPr id="0" name=""/>
        <dsp:cNvSpPr/>
      </dsp:nvSpPr>
      <dsp:spPr>
        <a:xfrm rot="5604887">
          <a:off x="4699542" y="1545044"/>
          <a:ext cx="130992" cy="29377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4720361" y="1584184"/>
        <a:ext cx="91694" cy="176262"/>
      </dsp:txXfrm>
    </dsp:sp>
    <dsp:sp modelId="{EA120A5C-518C-4C84-83DA-F97E9C3A7499}">
      <dsp:nvSpPr>
        <dsp:cNvPr id="0" name=""/>
        <dsp:cNvSpPr/>
      </dsp:nvSpPr>
      <dsp:spPr>
        <a:xfrm>
          <a:off x="4074011" y="1818221"/>
          <a:ext cx="1299317" cy="1133996"/>
        </a:xfrm>
        <a:prstGeom prst="ellipse">
          <a:avLst/>
        </a:prstGeom>
        <a:solidFill>
          <a:schemeClr val="accent3">
            <a:hueOff val="1182910"/>
            <a:satOff val="-17859"/>
            <a:lumOff val="3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Helvetica"/>
              <a:cs typeface="Helvetica"/>
            </a:rPr>
            <a:t>Colleges and Universities</a:t>
          </a:r>
        </a:p>
      </dsp:txBody>
      <dsp:txXfrm>
        <a:off x="4264292" y="1984291"/>
        <a:ext cx="918755" cy="801856"/>
      </dsp:txXfrm>
    </dsp:sp>
    <dsp:sp modelId="{88A5B3F7-0493-4821-B535-EC73AD8B830D}">
      <dsp:nvSpPr>
        <dsp:cNvPr id="0" name=""/>
        <dsp:cNvSpPr/>
      </dsp:nvSpPr>
      <dsp:spPr>
        <a:xfrm rot="11973126">
          <a:off x="3795180" y="1810987"/>
          <a:ext cx="190487" cy="29377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850678" y="1879303"/>
        <a:ext cx="133341" cy="176262"/>
      </dsp:txXfrm>
    </dsp:sp>
    <dsp:sp modelId="{51A7EC98-67E0-4523-A390-F0069D0CB8AE}">
      <dsp:nvSpPr>
        <dsp:cNvPr id="0" name=""/>
        <dsp:cNvSpPr/>
      </dsp:nvSpPr>
      <dsp:spPr>
        <a:xfrm>
          <a:off x="2685529" y="2526888"/>
          <a:ext cx="1219455" cy="1103114"/>
        </a:xfrm>
        <a:prstGeom prst="ellipse">
          <a:avLst/>
        </a:prstGeom>
        <a:solidFill>
          <a:schemeClr val="accent3">
            <a:hueOff val="1774365"/>
            <a:satOff val="-26788"/>
            <a:lumOff val="5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Helvetica"/>
              <a:cs typeface="Helvetica"/>
            </a:rPr>
            <a:t>Private Foundations</a:t>
          </a:r>
        </a:p>
      </dsp:txBody>
      <dsp:txXfrm>
        <a:off x="2864114" y="2688435"/>
        <a:ext cx="862285" cy="780020"/>
      </dsp:txXfrm>
    </dsp:sp>
    <dsp:sp modelId="{3DABAAB3-0EA2-4882-92F3-A2A284B97A0C}">
      <dsp:nvSpPr>
        <dsp:cNvPr id="0" name=""/>
        <dsp:cNvSpPr/>
      </dsp:nvSpPr>
      <dsp:spPr>
        <a:xfrm rot="12165959">
          <a:off x="2440308" y="2619902"/>
          <a:ext cx="224618" cy="29377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505068" y="2691694"/>
        <a:ext cx="157233" cy="176262"/>
      </dsp:txXfrm>
    </dsp:sp>
    <dsp:sp modelId="{BF5792D6-3113-4403-B193-A3BDF2F1A3BA}">
      <dsp:nvSpPr>
        <dsp:cNvPr id="0" name=""/>
        <dsp:cNvSpPr/>
      </dsp:nvSpPr>
      <dsp:spPr>
        <a:xfrm>
          <a:off x="1188129" y="1896321"/>
          <a:ext cx="1219473" cy="1107448"/>
        </a:xfrm>
        <a:prstGeom prst="ellipse">
          <a:avLst/>
        </a:prstGeom>
        <a:solidFill>
          <a:schemeClr val="accent3">
            <a:hueOff val="2365819"/>
            <a:satOff val="-35718"/>
            <a:lumOff val="6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Helvetica"/>
              <a:cs typeface="Helvetica"/>
            </a:rPr>
            <a:t>Employers and Private Companies</a:t>
          </a:r>
        </a:p>
      </dsp:txBody>
      <dsp:txXfrm>
        <a:off x="1366717" y="2058503"/>
        <a:ext cx="862297" cy="783084"/>
      </dsp:txXfrm>
    </dsp:sp>
    <dsp:sp modelId="{DEC98859-A9C4-4933-8B3C-105E858E1B39}">
      <dsp:nvSpPr>
        <dsp:cNvPr id="0" name=""/>
        <dsp:cNvSpPr/>
      </dsp:nvSpPr>
      <dsp:spPr>
        <a:xfrm rot="16329503">
          <a:off x="1738446" y="1592075"/>
          <a:ext cx="172437" cy="29377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763337" y="1676676"/>
        <a:ext cx="120706" cy="176262"/>
      </dsp:txXfrm>
    </dsp:sp>
    <dsp:sp modelId="{5C8BD7F2-CB87-414A-8534-39B393A5DAC9}">
      <dsp:nvSpPr>
        <dsp:cNvPr id="0" name=""/>
        <dsp:cNvSpPr/>
      </dsp:nvSpPr>
      <dsp:spPr>
        <a:xfrm>
          <a:off x="1242573" y="435168"/>
          <a:ext cx="1219621" cy="1136704"/>
        </a:xfrm>
        <a:prstGeom prst="ellipse">
          <a:avLst/>
        </a:prstGeom>
        <a:solidFill>
          <a:schemeClr val="accent3">
            <a:hueOff val="2957274"/>
            <a:satOff val="-44647"/>
            <a:lumOff val="8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latin typeface="Helvetica"/>
              <a:cs typeface="Helvetica"/>
            </a:rPr>
            <a:t>Professional and Service Organizations</a:t>
          </a:r>
        </a:p>
      </dsp:txBody>
      <dsp:txXfrm>
        <a:off x="1421182" y="601634"/>
        <a:ext cx="862403" cy="803772"/>
      </dsp:txXfrm>
    </dsp:sp>
    <dsp:sp modelId="{F362EE61-2049-4A66-93CD-A119B473B26F}">
      <dsp:nvSpPr>
        <dsp:cNvPr id="0" name=""/>
        <dsp:cNvSpPr/>
      </dsp:nvSpPr>
      <dsp:spPr>
        <a:xfrm rot="20365892">
          <a:off x="2477565" y="590746"/>
          <a:ext cx="166776" cy="293770"/>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479160" y="658289"/>
        <a:ext cx="116743" cy="176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B73A8-7018-4F7E-86CE-20574669192C}">
      <dsp:nvSpPr>
        <dsp:cNvPr id="0" name=""/>
        <dsp:cNvSpPr/>
      </dsp:nvSpPr>
      <dsp:spPr>
        <a:xfrm>
          <a:off x="3608029" y="128755"/>
          <a:ext cx="1258852" cy="12588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endParaRPr lang="en-US" sz="5300" kern="1200" dirty="0"/>
        </a:p>
      </dsp:txBody>
      <dsp:txXfrm>
        <a:off x="3792384" y="313110"/>
        <a:ext cx="890142" cy="890142"/>
      </dsp:txXfrm>
    </dsp:sp>
    <dsp:sp modelId="{8ABDCDB7-E413-4021-B80C-381D09AAD53A}">
      <dsp:nvSpPr>
        <dsp:cNvPr id="0" name=""/>
        <dsp:cNvSpPr/>
      </dsp:nvSpPr>
      <dsp:spPr>
        <a:xfrm rot="10956888">
          <a:off x="3078024" y="553444"/>
          <a:ext cx="375253" cy="320713"/>
        </a:xfrm>
        <a:prstGeom prst="rightArrow">
          <a:avLst>
            <a:gd name="adj1" fmla="val 60000"/>
            <a:gd name="adj2" fmla="val 50000"/>
          </a:avLst>
        </a:prstGeom>
        <a:solidFill>
          <a:srgbClr val="9FD8F7"/>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174188" y="619782"/>
        <a:ext cx="279039" cy="192427"/>
      </dsp:txXfrm>
    </dsp:sp>
    <dsp:sp modelId="{5FDF4207-12D5-4C95-BDFB-CC6A02EFEC1A}">
      <dsp:nvSpPr>
        <dsp:cNvPr id="0" name=""/>
        <dsp:cNvSpPr/>
      </dsp:nvSpPr>
      <dsp:spPr>
        <a:xfrm>
          <a:off x="1925381" y="186628"/>
          <a:ext cx="976524" cy="976524"/>
        </a:xfrm>
        <a:prstGeom prst="ellipse">
          <a:avLst/>
        </a:prstGeom>
        <a:solidFill>
          <a:srgbClr val="32445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latin typeface="Helvetica"/>
              <a:cs typeface="Helvetica"/>
            </a:rPr>
            <a:t>HOPE Scholarship</a:t>
          </a:r>
        </a:p>
      </dsp:txBody>
      <dsp:txXfrm>
        <a:off x="2068390" y="329637"/>
        <a:ext cx="690506" cy="690506"/>
      </dsp:txXfrm>
    </dsp:sp>
    <dsp:sp modelId="{31089D86-7FAC-48A5-B66B-C9567BF222FB}">
      <dsp:nvSpPr>
        <dsp:cNvPr id="0" name=""/>
        <dsp:cNvSpPr/>
      </dsp:nvSpPr>
      <dsp:spPr>
        <a:xfrm rot="8674076">
          <a:off x="3150583" y="1207201"/>
          <a:ext cx="460825" cy="320713"/>
        </a:xfrm>
        <a:prstGeom prst="rightArrow">
          <a:avLst>
            <a:gd name="adj1" fmla="val 60000"/>
            <a:gd name="adj2" fmla="val 50000"/>
          </a:avLst>
        </a:prstGeom>
        <a:solidFill>
          <a:srgbClr val="9FD8F7"/>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237888" y="1243455"/>
        <a:ext cx="364611" cy="192427"/>
      </dsp:txXfrm>
    </dsp:sp>
    <dsp:sp modelId="{13407893-2E73-4111-BFE8-51124B46638C}">
      <dsp:nvSpPr>
        <dsp:cNvPr id="0" name=""/>
        <dsp:cNvSpPr/>
      </dsp:nvSpPr>
      <dsp:spPr>
        <a:xfrm>
          <a:off x="2130041" y="1421955"/>
          <a:ext cx="976524" cy="976524"/>
        </a:xfrm>
        <a:prstGeom prst="ellipse">
          <a:avLst/>
        </a:prstGeom>
        <a:solidFill>
          <a:srgbClr val="32445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latin typeface="Helvetica"/>
              <a:cs typeface="Helvetica"/>
            </a:rPr>
            <a:t>Zell Miller Scholarship</a:t>
          </a:r>
        </a:p>
      </dsp:txBody>
      <dsp:txXfrm>
        <a:off x="2273050" y="1564964"/>
        <a:ext cx="690506" cy="690506"/>
      </dsp:txXfrm>
    </dsp:sp>
    <dsp:sp modelId="{09C2E503-2775-4C75-B6B2-780807445E2F}">
      <dsp:nvSpPr>
        <dsp:cNvPr id="0" name=""/>
        <dsp:cNvSpPr/>
      </dsp:nvSpPr>
      <dsp:spPr>
        <a:xfrm rot="6355649">
          <a:off x="3678611" y="1655436"/>
          <a:ext cx="514054" cy="320713"/>
        </a:xfrm>
        <a:prstGeom prst="rightArrow">
          <a:avLst>
            <a:gd name="adj1" fmla="val 60000"/>
            <a:gd name="adj2" fmla="val 50000"/>
          </a:avLst>
        </a:prstGeom>
        <a:solidFill>
          <a:srgbClr val="9FD8F7"/>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739920" y="1673319"/>
        <a:ext cx="417840" cy="192427"/>
      </dsp:txXfrm>
    </dsp:sp>
    <dsp:sp modelId="{0F5DE877-EDD9-4220-BE4C-39529B928F28}">
      <dsp:nvSpPr>
        <dsp:cNvPr id="0" name=""/>
        <dsp:cNvSpPr/>
      </dsp:nvSpPr>
      <dsp:spPr>
        <a:xfrm>
          <a:off x="3176313" y="2277377"/>
          <a:ext cx="976524" cy="976524"/>
        </a:xfrm>
        <a:prstGeom prst="ellipse">
          <a:avLst/>
        </a:prstGeom>
        <a:solidFill>
          <a:srgbClr val="32445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latin typeface="Helvetica"/>
              <a:cs typeface="Helvetica"/>
            </a:rPr>
            <a:t>HOPE</a:t>
          </a:r>
        </a:p>
        <a:p>
          <a:pPr lvl="0" algn="ctr" defTabSz="622300">
            <a:lnSpc>
              <a:spcPct val="90000"/>
            </a:lnSpc>
            <a:spcBef>
              <a:spcPct val="0"/>
            </a:spcBef>
            <a:spcAft>
              <a:spcPct val="35000"/>
            </a:spcAft>
          </a:pPr>
          <a:r>
            <a:rPr lang="en-US" sz="1400" b="1" kern="1200" dirty="0">
              <a:latin typeface="Helvetica"/>
              <a:cs typeface="Helvetica"/>
            </a:rPr>
            <a:t>Grant</a:t>
          </a:r>
        </a:p>
      </dsp:txBody>
      <dsp:txXfrm>
        <a:off x="3319322" y="2420386"/>
        <a:ext cx="690506" cy="690506"/>
      </dsp:txXfrm>
    </dsp:sp>
    <dsp:sp modelId="{71C3F605-89CF-4024-B8B6-40446C7D9A73}">
      <dsp:nvSpPr>
        <dsp:cNvPr id="0" name=""/>
        <dsp:cNvSpPr/>
      </dsp:nvSpPr>
      <dsp:spPr>
        <a:xfrm rot="1952253">
          <a:off x="4905059" y="1184708"/>
          <a:ext cx="504576" cy="320713"/>
        </a:xfrm>
        <a:prstGeom prst="rightArrow">
          <a:avLst>
            <a:gd name="adj1" fmla="val 60000"/>
            <a:gd name="adj2" fmla="val 50000"/>
          </a:avLst>
        </a:prstGeom>
        <a:solidFill>
          <a:srgbClr val="9FD8F7"/>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912610" y="1222977"/>
        <a:ext cx="408362" cy="192427"/>
      </dsp:txXfrm>
    </dsp:sp>
    <dsp:sp modelId="{CCCC311B-86EE-4AC5-B928-E8E5C0C9B605}">
      <dsp:nvSpPr>
        <dsp:cNvPr id="0" name=""/>
        <dsp:cNvSpPr/>
      </dsp:nvSpPr>
      <dsp:spPr>
        <a:xfrm>
          <a:off x="5494047" y="1383122"/>
          <a:ext cx="976524" cy="976524"/>
        </a:xfrm>
        <a:prstGeom prst="ellipse">
          <a:avLst/>
        </a:prstGeom>
        <a:solidFill>
          <a:srgbClr val="32445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latin typeface="Helvetica"/>
              <a:cs typeface="Helvetica"/>
            </a:rPr>
            <a:t>HOPE</a:t>
          </a:r>
        </a:p>
        <a:p>
          <a:pPr lvl="0" algn="ctr" defTabSz="622300">
            <a:lnSpc>
              <a:spcPct val="90000"/>
            </a:lnSpc>
            <a:spcBef>
              <a:spcPct val="0"/>
            </a:spcBef>
            <a:spcAft>
              <a:spcPct val="35000"/>
            </a:spcAft>
          </a:pPr>
          <a:r>
            <a:rPr lang="en-US" sz="1400" b="1" kern="1200" dirty="0">
              <a:latin typeface="Helvetica"/>
              <a:cs typeface="Helvetica"/>
            </a:rPr>
            <a:t>GED Grant</a:t>
          </a:r>
        </a:p>
      </dsp:txBody>
      <dsp:txXfrm>
        <a:off x="5637056" y="1526131"/>
        <a:ext cx="690506" cy="690506"/>
      </dsp:txXfrm>
    </dsp:sp>
    <dsp:sp modelId="{9F091449-3ECE-475D-94B9-F19A3D50309F}">
      <dsp:nvSpPr>
        <dsp:cNvPr id="0" name=""/>
        <dsp:cNvSpPr/>
      </dsp:nvSpPr>
      <dsp:spPr>
        <a:xfrm rot="21427036">
          <a:off x="5046310" y="546132"/>
          <a:ext cx="435393" cy="320713"/>
        </a:xfrm>
        <a:prstGeom prst="rightArrow">
          <a:avLst>
            <a:gd name="adj1" fmla="val 60000"/>
            <a:gd name="adj2" fmla="val 50000"/>
          </a:avLst>
        </a:prstGeom>
        <a:solidFill>
          <a:srgbClr val="9FD8F7"/>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046371" y="612694"/>
        <a:ext cx="339179" cy="192427"/>
      </dsp:txXfrm>
    </dsp:sp>
    <dsp:sp modelId="{2E769B61-B1EA-40DF-BA87-2DDD2FDFEF9B}">
      <dsp:nvSpPr>
        <dsp:cNvPr id="0" name=""/>
        <dsp:cNvSpPr/>
      </dsp:nvSpPr>
      <dsp:spPr>
        <a:xfrm>
          <a:off x="5685945" y="189855"/>
          <a:ext cx="943273" cy="943273"/>
        </a:xfrm>
        <a:prstGeom prst="ellipse">
          <a:avLst/>
        </a:prstGeom>
        <a:solidFill>
          <a:srgbClr val="32445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latin typeface="Helvetica"/>
              <a:cs typeface="Helvetica"/>
            </a:rPr>
            <a:t>HOPE Career Grant</a:t>
          </a:r>
        </a:p>
      </dsp:txBody>
      <dsp:txXfrm>
        <a:off x="5824084" y="327994"/>
        <a:ext cx="666995" cy="666995"/>
      </dsp:txXfrm>
    </dsp:sp>
    <dsp:sp modelId="{FDBD83EB-B076-48C7-8A40-F586D8FDF15F}">
      <dsp:nvSpPr>
        <dsp:cNvPr id="0" name=""/>
        <dsp:cNvSpPr/>
      </dsp:nvSpPr>
      <dsp:spPr>
        <a:xfrm rot="4241283">
          <a:off x="4339846" y="1654633"/>
          <a:ext cx="535892" cy="320713"/>
        </a:xfrm>
        <a:prstGeom prst="rightArrow">
          <a:avLst>
            <a:gd name="adj1" fmla="val 60000"/>
            <a:gd name="adj2" fmla="val 50000"/>
          </a:avLst>
        </a:prstGeom>
        <a:solidFill>
          <a:srgbClr val="9FD8F7"/>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372043" y="1673376"/>
        <a:ext cx="439678" cy="192427"/>
      </dsp:txXfrm>
    </dsp:sp>
    <dsp:sp modelId="{C9D0B3C3-D4F3-4101-BF9C-47D0BACE1572}">
      <dsp:nvSpPr>
        <dsp:cNvPr id="0" name=""/>
        <dsp:cNvSpPr/>
      </dsp:nvSpPr>
      <dsp:spPr>
        <a:xfrm>
          <a:off x="4464341" y="2279877"/>
          <a:ext cx="943273" cy="943273"/>
        </a:xfrm>
        <a:prstGeom prst="ellipse">
          <a:avLst/>
        </a:prstGeom>
        <a:solidFill>
          <a:srgbClr val="32445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latin typeface="Helvetica"/>
              <a:cs typeface="Helvetica"/>
            </a:rPr>
            <a:t>Zell Miller Grant</a:t>
          </a:r>
        </a:p>
      </dsp:txBody>
      <dsp:txXfrm>
        <a:off x="4602480" y="2418016"/>
        <a:ext cx="666995" cy="666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26D1A-3274-4627-AB87-BC64BC8857CF}">
      <dsp:nvSpPr>
        <dsp:cNvPr id="0" name=""/>
        <dsp:cNvSpPr/>
      </dsp:nvSpPr>
      <dsp:spPr>
        <a:xfrm>
          <a:off x="390193" y="1945"/>
          <a:ext cx="1792921" cy="1075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latin typeface="Helvetica"/>
              <a:cs typeface="Helvetica"/>
            </a:rPr>
            <a:t>Bank of America</a:t>
          </a:r>
        </a:p>
      </dsp:txBody>
      <dsp:txXfrm>
        <a:off x="390193" y="1945"/>
        <a:ext cx="1792921" cy="1075752"/>
      </dsp:txXfrm>
    </dsp:sp>
    <dsp:sp modelId="{7B0BD9D5-04D8-4F18-85ED-ECF408622693}">
      <dsp:nvSpPr>
        <dsp:cNvPr id="0" name=""/>
        <dsp:cNvSpPr/>
      </dsp:nvSpPr>
      <dsp:spPr>
        <a:xfrm>
          <a:off x="2362407" y="1945"/>
          <a:ext cx="1792921" cy="10757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latin typeface="Helvetica"/>
              <a:cs typeface="Helvetica"/>
            </a:rPr>
            <a:t>Dollar General</a:t>
          </a:r>
        </a:p>
      </dsp:txBody>
      <dsp:txXfrm>
        <a:off x="2362407" y="1945"/>
        <a:ext cx="1792921" cy="1075752"/>
      </dsp:txXfrm>
    </dsp:sp>
    <dsp:sp modelId="{D8B34F91-5A40-4FFD-A01D-DDBC5CBD3913}">
      <dsp:nvSpPr>
        <dsp:cNvPr id="0" name=""/>
        <dsp:cNvSpPr/>
      </dsp:nvSpPr>
      <dsp:spPr>
        <a:xfrm>
          <a:off x="4334621" y="1945"/>
          <a:ext cx="1792921" cy="10757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Helvetica"/>
              <a:cs typeface="Helvetica"/>
            </a:rPr>
            <a:t>Chilis</a:t>
          </a:r>
          <a:endParaRPr lang="en-US" sz="2000" kern="1200" dirty="0">
            <a:latin typeface="Helvetica"/>
            <a:cs typeface="Helvetica"/>
          </a:endParaRPr>
        </a:p>
      </dsp:txBody>
      <dsp:txXfrm>
        <a:off x="4334621" y="1945"/>
        <a:ext cx="1792921" cy="1075752"/>
      </dsp:txXfrm>
    </dsp:sp>
    <dsp:sp modelId="{E0BB8C38-0B80-4CF0-9168-CAF6C39DF73E}">
      <dsp:nvSpPr>
        <dsp:cNvPr id="0" name=""/>
        <dsp:cNvSpPr/>
      </dsp:nvSpPr>
      <dsp:spPr>
        <a:xfrm>
          <a:off x="6306834" y="1945"/>
          <a:ext cx="1792921" cy="107575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Helvetica"/>
              <a:cs typeface="Helvetica"/>
            </a:rPr>
            <a:t>United Postal Service </a:t>
          </a:r>
        </a:p>
      </dsp:txBody>
      <dsp:txXfrm>
        <a:off x="6306834" y="1945"/>
        <a:ext cx="1792921" cy="1075752"/>
      </dsp:txXfrm>
    </dsp:sp>
    <dsp:sp modelId="{17781DC4-70CA-4166-ACD2-5B30F5B24C77}">
      <dsp:nvSpPr>
        <dsp:cNvPr id="0" name=""/>
        <dsp:cNvSpPr/>
      </dsp:nvSpPr>
      <dsp:spPr>
        <a:xfrm>
          <a:off x="390193" y="1256991"/>
          <a:ext cx="1792921" cy="107575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Helvetica"/>
              <a:cs typeface="Helvetica"/>
            </a:rPr>
            <a:t>QT ( Gas Station) </a:t>
          </a:r>
        </a:p>
      </dsp:txBody>
      <dsp:txXfrm>
        <a:off x="390193" y="1256991"/>
        <a:ext cx="1792921" cy="1075752"/>
      </dsp:txXfrm>
    </dsp:sp>
    <dsp:sp modelId="{E2F17C11-C917-461A-98E1-BB47F6708C82}">
      <dsp:nvSpPr>
        <dsp:cNvPr id="0" name=""/>
        <dsp:cNvSpPr/>
      </dsp:nvSpPr>
      <dsp:spPr>
        <a:xfrm>
          <a:off x="2362407" y="1256991"/>
          <a:ext cx="1792921" cy="1075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Helvetica"/>
              <a:cs typeface="Helvetica"/>
            </a:rPr>
            <a:t>Racetrac</a:t>
          </a:r>
          <a:endParaRPr lang="en-US" sz="2000" kern="1200" dirty="0">
            <a:latin typeface="Helvetica"/>
            <a:cs typeface="Helvetica"/>
          </a:endParaRPr>
        </a:p>
      </dsp:txBody>
      <dsp:txXfrm>
        <a:off x="2362407" y="1256991"/>
        <a:ext cx="1792921" cy="1075752"/>
      </dsp:txXfrm>
    </dsp:sp>
    <dsp:sp modelId="{ADBF6AFC-AC8D-40FC-9690-0228EB1F2EAD}">
      <dsp:nvSpPr>
        <dsp:cNvPr id="0" name=""/>
        <dsp:cNvSpPr/>
      </dsp:nvSpPr>
      <dsp:spPr>
        <a:xfrm>
          <a:off x="4334621" y="1256991"/>
          <a:ext cx="1792921" cy="10757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Helvetica"/>
              <a:cs typeface="Helvetica"/>
            </a:rPr>
            <a:t>Kroger's</a:t>
          </a:r>
        </a:p>
      </dsp:txBody>
      <dsp:txXfrm>
        <a:off x="4334621" y="1256991"/>
        <a:ext cx="1792921" cy="1075752"/>
      </dsp:txXfrm>
    </dsp:sp>
    <dsp:sp modelId="{ECB48A39-0CB0-48BB-AF32-EAA1D4499A7F}">
      <dsp:nvSpPr>
        <dsp:cNvPr id="0" name=""/>
        <dsp:cNvSpPr/>
      </dsp:nvSpPr>
      <dsp:spPr>
        <a:xfrm>
          <a:off x="6306834" y="1256991"/>
          <a:ext cx="1792921" cy="10757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Helvetica"/>
              <a:cs typeface="Helvetica"/>
            </a:rPr>
            <a:t>Publix </a:t>
          </a:r>
        </a:p>
      </dsp:txBody>
      <dsp:txXfrm>
        <a:off x="6306834" y="1256991"/>
        <a:ext cx="1792921" cy="1075752"/>
      </dsp:txXfrm>
    </dsp:sp>
    <dsp:sp modelId="{C7F36C99-9CA2-498B-BD77-B924E56445AE}">
      <dsp:nvSpPr>
        <dsp:cNvPr id="0" name=""/>
        <dsp:cNvSpPr/>
      </dsp:nvSpPr>
      <dsp:spPr>
        <a:xfrm>
          <a:off x="1376300" y="2512036"/>
          <a:ext cx="1792921" cy="107575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Helvetica"/>
              <a:cs typeface="Helvetica"/>
            </a:rPr>
            <a:t>Sprouts</a:t>
          </a:r>
        </a:p>
      </dsp:txBody>
      <dsp:txXfrm>
        <a:off x="1376300" y="2512036"/>
        <a:ext cx="1792921" cy="1075752"/>
      </dsp:txXfrm>
    </dsp:sp>
    <dsp:sp modelId="{62C5AED1-5FA4-4D4A-9447-B4275EA61840}">
      <dsp:nvSpPr>
        <dsp:cNvPr id="0" name=""/>
        <dsp:cNvSpPr/>
      </dsp:nvSpPr>
      <dsp:spPr>
        <a:xfrm>
          <a:off x="3348514" y="2512036"/>
          <a:ext cx="1792921" cy="107575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Helvetica"/>
              <a:cs typeface="Helvetica"/>
            </a:rPr>
            <a:t>Wells Fargo</a:t>
          </a:r>
        </a:p>
      </dsp:txBody>
      <dsp:txXfrm>
        <a:off x="3348514" y="2512036"/>
        <a:ext cx="1792921" cy="1075752"/>
      </dsp:txXfrm>
    </dsp:sp>
    <dsp:sp modelId="{84EC4214-E0FB-4369-A262-92AEE9045BA8}">
      <dsp:nvSpPr>
        <dsp:cNvPr id="0" name=""/>
        <dsp:cNvSpPr/>
      </dsp:nvSpPr>
      <dsp:spPr>
        <a:xfrm>
          <a:off x="5320727" y="2512036"/>
          <a:ext cx="1792921" cy="1075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Helvetica"/>
              <a:cs typeface="Helvetica"/>
            </a:rPr>
            <a:t>TGI Fridays </a:t>
          </a:r>
        </a:p>
      </dsp:txBody>
      <dsp:txXfrm>
        <a:off x="5320727" y="2512036"/>
        <a:ext cx="1792921" cy="107575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1C822-BD97-4410-992E-4B38061FAA73}" type="datetimeFigureOut">
              <a:rPr lang="en-US" smtClean="0"/>
              <a:t>10/8/19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B656E-D1E7-44ED-BA65-29BFE8B8FD15}" type="slidenum">
              <a:rPr lang="en-US" smtClean="0"/>
              <a:t>‹#›</a:t>
            </a:fld>
            <a:endParaRPr lang="en-US"/>
          </a:p>
        </p:txBody>
      </p:sp>
    </p:spTree>
    <p:extLst>
      <p:ext uri="{BB962C8B-B14F-4D97-AF65-F5344CB8AC3E}">
        <p14:creationId xmlns:p14="http://schemas.microsoft.com/office/powerpoint/2010/main" val="55772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BB656E-D1E7-44ED-BA65-29BFE8B8FD15}" type="slidenum">
              <a:rPr lang="en-US" smtClean="0"/>
              <a:t>3</a:t>
            </a:fld>
            <a:endParaRPr lang="en-US"/>
          </a:p>
        </p:txBody>
      </p:sp>
    </p:spTree>
    <p:extLst>
      <p:ext uri="{BB962C8B-B14F-4D97-AF65-F5344CB8AC3E}">
        <p14:creationId xmlns:p14="http://schemas.microsoft.com/office/powerpoint/2010/main" val="3808154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r>
              <a:rPr lang="en-US" dirty="0" smtClean="0"/>
              <a:t>3 things to qualify</a:t>
            </a:r>
            <a:r>
              <a:rPr lang="en-US" baseline="0" dirty="0" smtClean="0"/>
              <a:t> to participate</a:t>
            </a:r>
            <a:r>
              <a:rPr lang="en-US" dirty="0" smtClean="0"/>
              <a:t>:</a:t>
            </a:r>
            <a:r>
              <a:rPr lang="en-US" baseline="0" dirty="0" smtClean="0"/>
              <a:t>  attend HS in GA.   Be in grades 9 – 12.  Get accepted to the college. </a:t>
            </a:r>
            <a:endParaRPr lang="en-US" dirty="0"/>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236903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r>
              <a:rPr lang="en-US" dirty="0" smtClean="0"/>
              <a:t>Transfer courses </a:t>
            </a:r>
            <a:endParaRPr lang="en-US" dirty="0"/>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229809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r>
              <a:rPr lang="en-US" dirty="0" smtClean="0"/>
              <a:t>Fall, spring,</a:t>
            </a:r>
            <a:r>
              <a:rPr lang="en-US" baseline="0" dirty="0" smtClean="0"/>
              <a:t> summer</a:t>
            </a:r>
          </a:p>
          <a:p>
            <a:r>
              <a:rPr lang="en-US" baseline="0" dirty="0" smtClean="0"/>
              <a:t>Morning, afternoon, evening, Saturdays</a:t>
            </a:r>
          </a:p>
          <a:p>
            <a:r>
              <a:rPr lang="en-US" baseline="0" dirty="0" smtClean="0"/>
              <a:t>On campus, Online, at a partnered HS</a:t>
            </a:r>
          </a:p>
          <a:p>
            <a:endParaRPr lang="en-US" dirty="0"/>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2880264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r>
              <a:rPr lang="en-US" dirty="0" smtClean="0"/>
              <a:t>Fall</a:t>
            </a:r>
            <a:r>
              <a:rPr lang="en-US" baseline="0" dirty="0" smtClean="0"/>
              <a:t> 2019 data:  2,050 students, approx. 100 are home-study</a:t>
            </a:r>
          </a:p>
          <a:p>
            <a:r>
              <a:rPr lang="en-US" baseline="0" dirty="0" smtClean="0"/>
              <a:t> 22% of total enrollment = DE.  </a:t>
            </a:r>
          </a:p>
          <a:p>
            <a:r>
              <a:rPr lang="en-US" baseline="0" dirty="0" smtClean="0"/>
              <a:t>66 HS (public, private, home-study).  </a:t>
            </a:r>
          </a:p>
          <a:p>
            <a:r>
              <a:rPr lang="en-US" dirty="0" smtClean="0"/>
              <a:t>35 different Majors</a:t>
            </a:r>
            <a:endParaRPr lang="en-US" dirty="0"/>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406726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7216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Direct costs are paid directly to the institution.  Some of these costs include: tuition and fees, on-campus housing, meal plan, and possibly even parking permits.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Indirect costs are expenses paid while a student is enrolled but the costs are not billed from the institution.  Some examples are listed 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Can you think of others?  Feel free to give some examples in the chat box.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(Presenter: be sure to read some of their responses: bedding, cell phone bill, gas, entertainment, etc.)</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106177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ct val="0"/>
              </a:spcBef>
              <a:buFont typeface="Arial" pitchFamily="34" charset="0"/>
              <a:buChar char="•"/>
            </a:pPr>
            <a:r>
              <a:rPr lang="en-US" dirty="0">
                <a:latin typeface="Arial" pitchFamily="34" charset="0"/>
              </a:rPr>
              <a:t> Financial aid can</a:t>
            </a:r>
            <a:r>
              <a:rPr lang="en-US" baseline="0" dirty="0">
                <a:latin typeface="Arial" pitchFamily="34" charset="0"/>
              </a:rPr>
              <a:t> come from many different sources.</a:t>
            </a:r>
          </a:p>
          <a:p>
            <a:pPr>
              <a:spcBef>
                <a:spcPct val="0"/>
              </a:spcBef>
              <a:buFont typeface="Arial" pitchFamily="34" charset="0"/>
              <a:buChar char="•"/>
            </a:pPr>
            <a:endParaRPr lang="en-US" baseline="0" dirty="0">
              <a:latin typeface="Arial" pitchFamily="34" charset="0"/>
            </a:endParaRPr>
          </a:p>
          <a:p>
            <a:pPr>
              <a:spcBef>
                <a:spcPct val="0"/>
              </a:spcBef>
              <a:buFont typeface="Arial" pitchFamily="34" charset="0"/>
              <a:buChar char="•"/>
            </a:pPr>
            <a:r>
              <a:rPr lang="en-US" baseline="0" dirty="0">
                <a:latin typeface="Arial" pitchFamily="34" charset="0"/>
              </a:rPr>
              <a:t> The most common include federal and state government, as well as colleges and universities.</a:t>
            </a:r>
          </a:p>
          <a:p>
            <a:endParaRPr lang="en-US" dirty="0"/>
          </a:p>
        </p:txBody>
      </p:sp>
      <p:sp>
        <p:nvSpPr>
          <p:cNvPr id="4" name="Slide Number Placeholder 3"/>
          <p:cNvSpPr>
            <a:spLocks noGrp="1"/>
          </p:cNvSpPr>
          <p:nvPr>
            <p:ph type="sldNum" sz="quarter" idx="10"/>
          </p:nvPr>
        </p:nvSpPr>
        <p:spPr/>
        <p:txBody>
          <a:bodyPr/>
          <a:lstStyle/>
          <a:p>
            <a:fld id="{7F745704-A207-41CF-BC45-184A368CA38A}"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27137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Arial" charset="0"/>
                <a:ea typeface="+mn-ea"/>
                <a:cs typeface="+mn-cs"/>
              </a:rPr>
              <a:t>Think of the HOPE Program as a family and the Georgia Lottery as the parent. The HOPE Program provides money to assist students with their educational costs. </a:t>
            </a:r>
          </a:p>
          <a:p>
            <a:pPr>
              <a:buFont typeface="Arial" pitchFamily="34" charset="0"/>
              <a:buNone/>
            </a:pPr>
            <a:endParaRPr lang="en-US" baseline="0" dirty="0"/>
          </a:p>
          <a:p>
            <a:pPr>
              <a:buFont typeface="Arial" pitchFamily="34" charset="0"/>
              <a:buNone/>
            </a:pPr>
            <a:r>
              <a:rPr lang="en-US" baseline="0" dirty="0"/>
              <a:t>click</a:t>
            </a:r>
          </a:p>
          <a:p>
            <a:pPr>
              <a:buFont typeface="Arial" pitchFamily="34" charset="0"/>
              <a:buNone/>
            </a:pPr>
            <a:endParaRPr lang="en-US" baseline="0" dirty="0"/>
          </a:p>
          <a:p>
            <a:pPr>
              <a:buFont typeface="Arial" pitchFamily="34" charset="0"/>
              <a:buNone/>
            </a:pP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solidFill>
                  <a:prstClr val="black"/>
                </a:solidFill>
                <a:latin typeface="Calibri"/>
              </a:rPr>
              <a:pPr>
                <a:defRPr/>
              </a:pPr>
              <a:t>34</a:t>
            </a:fld>
            <a:endParaRPr lang="en-US" dirty="0">
              <a:solidFill>
                <a:prstClr val="black"/>
              </a:solidFill>
              <a:latin typeface="Calibri"/>
            </a:endParaRPr>
          </a:p>
        </p:txBody>
      </p:sp>
    </p:spTree>
    <p:extLst>
      <p:ext uri="{BB962C8B-B14F-4D97-AF65-F5344CB8AC3E}">
        <p14:creationId xmlns:p14="http://schemas.microsoft.com/office/powerpoint/2010/main" val="169676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choose to complete a GSFAPPS, students can</a:t>
            </a:r>
            <a:r>
              <a:rPr lang="en-US" baseline="0" dirty="0"/>
              <a:t> access the application through their </a:t>
            </a:r>
            <a:r>
              <a:rPr lang="en-US" i="1" baseline="0" dirty="0"/>
              <a:t>My GAfutures </a:t>
            </a:r>
            <a:r>
              <a:rPr lang="en-US" baseline="0" dirty="0"/>
              <a:t>account.</a:t>
            </a:r>
            <a:endParaRPr lang="en-US" dirty="0"/>
          </a:p>
        </p:txBody>
      </p:sp>
      <p:sp>
        <p:nvSpPr>
          <p:cNvPr id="4" name="Slide Number Placeholder 3"/>
          <p:cNvSpPr>
            <a:spLocks noGrp="1"/>
          </p:cNvSpPr>
          <p:nvPr>
            <p:ph type="sldNum" sz="quarter" idx="10"/>
          </p:nvPr>
        </p:nvSpPr>
        <p:spPr/>
        <p:txBody>
          <a:bodyPr/>
          <a:lstStyle/>
          <a:p>
            <a:fld id="{7F745704-A207-41CF-BC45-184A368CA38A}"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2257515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know how the aid is funded.</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10613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BB656E-D1E7-44ED-BA65-29BFE8B8FD15}" type="slidenum">
              <a:rPr lang="en-US" smtClean="0"/>
              <a:t>7</a:t>
            </a:fld>
            <a:endParaRPr lang="en-US"/>
          </a:p>
        </p:txBody>
      </p:sp>
    </p:spTree>
    <p:extLst>
      <p:ext uri="{BB962C8B-B14F-4D97-AF65-F5344CB8AC3E}">
        <p14:creationId xmlns:p14="http://schemas.microsoft.com/office/powerpoint/2010/main" val="108906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government has financial aid programs that include grants and work-study awards that do not need to be repaid, as well as various loans that require repayment.  For more information, visit studentaid.gov</a:t>
            </a:r>
          </a:p>
          <a:p>
            <a:endParaRPr lang="en-US" dirty="0"/>
          </a:p>
        </p:txBody>
      </p:sp>
      <p:sp>
        <p:nvSpPr>
          <p:cNvPr id="4" name="Slide Number Placeholder 3"/>
          <p:cNvSpPr>
            <a:spLocks noGrp="1"/>
          </p:cNvSpPr>
          <p:nvPr>
            <p:ph type="sldNum" sz="quarter" idx="5"/>
          </p:nvPr>
        </p:nvSpPr>
        <p:spPr/>
        <p:txBody>
          <a:bodyPr/>
          <a:lstStyle/>
          <a:p>
            <a:fld id="{7F745704-A207-41CF-BC45-184A368CA38A}"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32350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37D24B9-0C95-45F8-ABB6-9F05C43846F8}" type="slidenum">
              <a:rPr lang="en-US" smtClean="0">
                <a:solidFill>
                  <a:prstClr val="black"/>
                </a:solidFill>
                <a:latin typeface="Arial" pitchFamily="34" charset="0"/>
              </a:rPr>
              <a:pPr>
                <a:defRPr/>
              </a:pPr>
              <a:t>42</a:t>
            </a:fld>
            <a:endParaRPr lang="en-US">
              <a:solidFill>
                <a:prstClr val="black"/>
              </a:solidFill>
              <a:latin typeface="Arial" pitchFamily="34" charset="0"/>
            </a:endParaRPr>
          </a:p>
        </p:txBody>
      </p:sp>
      <p:sp>
        <p:nvSpPr>
          <p:cNvPr id="38915" name="Rectangle 2"/>
          <p:cNvSpPr>
            <a:spLocks noGrp="1" noRot="1" noChangeAspect="1" noChangeArrowheads="1" noTextEdit="1"/>
          </p:cNvSpPr>
          <p:nvPr>
            <p:ph type="sldImg"/>
          </p:nvPr>
        </p:nvSpPr>
        <p:spPr>
          <a:xfrm>
            <a:off x="407988" y="695325"/>
            <a:ext cx="61976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r>
              <a:rPr lang="en-US" dirty="0">
                <a:latin typeface="Arial" pitchFamily="34" charset="0"/>
              </a:rPr>
              <a:t> The</a:t>
            </a:r>
            <a:r>
              <a:rPr lang="en-US" baseline="0" dirty="0">
                <a:latin typeface="Arial" pitchFamily="34" charset="0"/>
              </a:rPr>
              <a:t> FAFSA also determines the amount of loans, subsidized and unsubsidized, you are eligible for.</a:t>
            </a:r>
          </a:p>
          <a:p>
            <a:pPr>
              <a:spcBef>
                <a:spcPct val="0"/>
              </a:spcBef>
              <a:buFont typeface="Arial" pitchFamily="34" charset="0"/>
              <a:buNone/>
            </a:pPr>
            <a:endParaRPr lang="en-US" baseline="0" dirty="0">
              <a:latin typeface="Arial" pitchFamily="34" charset="0"/>
            </a:endParaRPr>
          </a:p>
          <a:p>
            <a:pPr>
              <a:spcBef>
                <a:spcPct val="0"/>
              </a:spcBef>
              <a:buFont typeface="Arial" pitchFamily="34" charset="0"/>
              <a:buChar char="•"/>
            </a:pPr>
            <a:r>
              <a:rPr lang="en-US" baseline="0" dirty="0">
                <a:latin typeface="Arial" pitchFamily="34" charset="0"/>
              </a:rPr>
              <a:t> These loans, of course, will have to be repaid once you are no longer in school. Repayment begins six months after graduation or if the student is no longer enrolled at least half time.</a:t>
            </a:r>
          </a:p>
          <a:p>
            <a:pPr>
              <a:spcBef>
                <a:spcPct val="0"/>
              </a:spcBef>
              <a:buFont typeface="Arial" pitchFamily="34" charset="0"/>
              <a:buChar char="•"/>
            </a:pPr>
            <a:endParaRPr lang="en-US" baseline="0" dirty="0">
              <a:latin typeface="Arial" pitchFamily="34" charset="0"/>
            </a:endParaRPr>
          </a:p>
          <a:p>
            <a:pPr>
              <a:buFont typeface="Arial" pitchFamily="34" charset="0"/>
              <a:buChar char="•"/>
            </a:pPr>
            <a:r>
              <a:rPr lang="en-US" dirty="0">
                <a:latin typeface="Arial" pitchFamily="34" charset="0"/>
              </a:rPr>
              <a:t> Federal PLUS Loans are unsubsidized loans made to parents of undergraduate students. If your parents cannot obtain a PLUS loan, you may be eligible to borrow additional Unsubsidized Stafford loan funds. The interest rates may vary based on when the loan is borrowed.</a:t>
            </a:r>
          </a:p>
          <a:p>
            <a:pPr>
              <a:buFont typeface="Arial" pitchFamily="34" charset="0"/>
              <a:buNone/>
            </a:pPr>
            <a:r>
              <a:rPr lang="en-US" dirty="0">
                <a:latin typeface="Arial" pitchFamily="34" charset="0"/>
              </a:rPr>
              <a:t> </a:t>
            </a:r>
          </a:p>
          <a:p>
            <a:pPr>
              <a:buFont typeface="Arial" pitchFamily="34" charset="0"/>
              <a:buChar char="•"/>
            </a:pPr>
            <a:r>
              <a:rPr lang="en-US" dirty="0">
                <a:latin typeface="Arial" pitchFamily="34" charset="0"/>
              </a:rPr>
              <a:t> With the Grad PLUS Loan, graduate and professional students are also eligible to borrow under the PLUS Loan program to help pay for their education.</a:t>
            </a:r>
          </a:p>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3767508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EFC is influenced</a:t>
            </a:r>
            <a:r>
              <a:rPr lang="en-US" baseline="0" dirty="0"/>
              <a:t> by a number of factors that both you and your parents provide on the FAFSA.</a:t>
            </a:r>
            <a:endParaRPr lang="en-US" dirty="0"/>
          </a:p>
          <a:p>
            <a:endParaRPr lang="en-US" dirty="0"/>
          </a:p>
        </p:txBody>
      </p:sp>
      <p:sp>
        <p:nvSpPr>
          <p:cNvPr id="4" name="Slide Number Placeholder 3"/>
          <p:cNvSpPr>
            <a:spLocks noGrp="1"/>
          </p:cNvSpPr>
          <p:nvPr>
            <p:ph type="sldNum" sz="quarter" idx="10"/>
          </p:nvPr>
        </p:nvSpPr>
        <p:spPr/>
        <p:txBody>
          <a:bodyPr/>
          <a:lstStyle/>
          <a:p>
            <a:fld id="{7F745704-A207-41CF-BC45-184A368CA38A}"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309651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are two examples of award offers received by a student.</a:t>
            </a:r>
          </a:p>
        </p:txBody>
      </p:sp>
      <p:sp>
        <p:nvSpPr>
          <p:cNvPr id="4" name="Slide Number Placeholder 3"/>
          <p:cNvSpPr>
            <a:spLocks noGrp="1"/>
          </p:cNvSpPr>
          <p:nvPr>
            <p:ph type="sldNum" sz="quarter" idx="5"/>
          </p:nvPr>
        </p:nvSpPr>
        <p:spPr/>
        <p:txBody>
          <a:bodyPr/>
          <a:lstStyle/>
          <a:p>
            <a:fld id="{EAE4B8A4-E3E4-4377-94B6-AE20352F5F91}" type="slidenum">
              <a:rPr lang="en-US" smtClean="0">
                <a:solidFill>
                  <a:prstClr val="black"/>
                </a:solidFill>
                <a:latin typeface="Calibri"/>
              </a:rPr>
              <a:pPr/>
              <a:t>44</a:t>
            </a:fld>
            <a:endParaRPr lang="en-US" dirty="0">
              <a:solidFill>
                <a:prstClr val="black"/>
              </a:solidFill>
              <a:latin typeface="Calibri"/>
            </a:endParaRPr>
          </a:p>
        </p:txBody>
      </p:sp>
    </p:spTree>
    <p:extLst>
      <p:ext uri="{BB962C8B-B14F-4D97-AF65-F5344CB8AC3E}">
        <p14:creationId xmlns:p14="http://schemas.microsoft.com/office/powerpoint/2010/main" val="3315862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each type of aid there is an application process.  It would be amazing if there was one application for all the financial aid, but like most things…it can’t be that easy. Let’s work through each process.</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4145187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first step in your search for financial aid both federal and state, is to complete the Free Application for Federal Student Aid (FAFSA).  Submitting a FAFSA is free and starts with creating your FSA ID.  Your parent may also need an FSA ID as well if you are a dependent student.  </a:t>
            </a:r>
          </a:p>
          <a:p>
            <a:endParaRPr lang="en-US" dirty="0"/>
          </a:p>
          <a:p>
            <a:r>
              <a:rPr lang="en-US" dirty="0"/>
              <a:t>If you need help, check with your school counselor about financial aid nights or FAFSA Completion events near you.  Visit Gafutures.org for more information.</a:t>
            </a:r>
          </a:p>
        </p:txBody>
      </p:sp>
      <p:sp>
        <p:nvSpPr>
          <p:cNvPr id="4" name="Slide Number Placeholder 3"/>
          <p:cNvSpPr>
            <a:spLocks noGrp="1"/>
          </p:cNvSpPr>
          <p:nvPr>
            <p:ph type="sldNum" sz="quarter" idx="5"/>
          </p:nvPr>
        </p:nvSpPr>
        <p:spPr/>
        <p:txBody>
          <a:bodyPr/>
          <a:lstStyle/>
          <a:p>
            <a:fld id="{7F745704-A207-41CF-BC45-184A368CA38A}"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4207264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always best to first utilize money that doesn’t have to be repaid such as scholarship and grants.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scholarship is a type of financial aid that is typically awarded based on a student’s GPA and/or test scores. But don’t let that limit the search.  Many can be found based on a variety of criteria.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Most grants on the other hand are need-based, which means they are usually awarded to student’s with high financial need.  We will talk more about need-based aid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029580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Arial" pitchFamily="34" charset="0"/>
              <a:buChar char="•"/>
            </a:pPr>
            <a:r>
              <a:rPr lang="en-US" dirty="0"/>
              <a:t> The Scholarship</a:t>
            </a:r>
            <a:r>
              <a:rPr lang="en-US" baseline="0" dirty="0"/>
              <a:t> Search uses a national database that can be searched by key word or you can use various filters to help narrow down your search. </a:t>
            </a:r>
            <a:endParaRPr lang="en-US" dirty="0"/>
          </a:p>
          <a:p>
            <a:endParaRPr lang="en-US" dirty="0"/>
          </a:p>
          <a:p>
            <a:pPr>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solidFill>
                  <a:prstClr val="black"/>
                </a:solidFill>
                <a:latin typeface="Calibri"/>
              </a:rPr>
              <a:pPr>
                <a:defRPr/>
              </a:pPr>
              <a:t>51</a:t>
            </a:fld>
            <a:endParaRPr lang="en-US">
              <a:solidFill>
                <a:prstClr val="black"/>
              </a:solidFill>
              <a:latin typeface="Calibri"/>
            </a:endParaRPr>
          </a:p>
        </p:txBody>
      </p:sp>
    </p:spTree>
    <p:extLst>
      <p:ext uri="{BB962C8B-B14F-4D97-AF65-F5344CB8AC3E}">
        <p14:creationId xmlns:p14="http://schemas.microsoft.com/office/powerpoint/2010/main" val="203717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9B4B63-0C9F-42C4-A010-AE67DC09BD8D}"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2819896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 You can also call our 800 number or email our Outreach Services with any questions you may have. </a:t>
            </a:r>
          </a:p>
          <a:p>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solidFill>
                  <a:prstClr val="black"/>
                </a:solidFill>
                <a:latin typeface="Calibri"/>
              </a:rPr>
              <a:pPr>
                <a:defRPr/>
              </a:pPr>
              <a:t>53</a:t>
            </a:fld>
            <a:endParaRPr lang="en-US" dirty="0">
              <a:solidFill>
                <a:prstClr val="black"/>
              </a:solidFill>
              <a:latin typeface="Calibri"/>
            </a:endParaRPr>
          </a:p>
        </p:txBody>
      </p:sp>
    </p:spTree>
    <p:extLst>
      <p:ext uri="{BB962C8B-B14F-4D97-AF65-F5344CB8AC3E}">
        <p14:creationId xmlns:p14="http://schemas.microsoft.com/office/powerpoint/2010/main" val="43375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Mention Academic Common Market</a:t>
            </a:r>
            <a:r>
              <a:rPr lang="en-US" baseline="0" dirty="0" smtClean="0"/>
              <a:t> and “no-loan schools” – Davidson, Tufts, Washington and Lee, Vanderbilt, etc.</a:t>
            </a:r>
            <a:endParaRPr lang="en-US" dirty="0"/>
          </a:p>
        </p:txBody>
      </p:sp>
      <p:sp>
        <p:nvSpPr>
          <p:cNvPr id="4" name="Slide Number Placeholder 3"/>
          <p:cNvSpPr>
            <a:spLocks noGrp="1"/>
          </p:cNvSpPr>
          <p:nvPr>
            <p:ph type="sldNum" sz="quarter" idx="10"/>
          </p:nvPr>
        </p:nvSpPr>
        <p:spPr/>
        <p:txBody>
          <a:bodyPr/>
          <a:lstStyle/>
          <a:p>
            <a:fld id="{CBBB656E-D1E7-44ED-BA65-29BFE8B8FD15}" type="slidenum">
              <a:rPr lang="en-US" smtClean="0"/>
              <a:t>11</a:t>
            </a:fld>
            <a:endParaRPr lang="en-US"/>
          </a:p>
        </p:txBody>
      </p:sp>
    </p:spTree>
    <p:extLst>
      <p:ext uri="{BB962C8B-B14F-4D97-AF65-F5344CB8AC3E}">
        <p14:creationId xmlns:p14="http://schemas.microsoft.com/office/powerpoint/2010/main" val="2833751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You can </a:t>
            </a:r>
            <a:r>
              <a:rPr lang="en-US" baseline="0" dirty="0"/>
              <a:t>follow us on our GAfutures Facebook, Twitter and You Tube for all the latest and greatest information about financial aid – tips, resources, reminders, and more. </a:t>
            </a:r>
          </a:p>
          <a:p>
            <a:pPr>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696D5D99-A7E9-4708-85A1-B42F0A2FCE2E}" type="slidenum">
              <a:rPr lang="en-US" smtClean="0">
                <a:solidFill>
                  <a:prstClr val="black"/>
                </a:solidFill>
                <a:latin typeface="Calibri"/>
              </a:rPr>
              <a:pPr>
                <a:defRPr/>
              </a:pPr>
              <a:t>54</a:t>
            </a:fld>
            <a:endParaRPr lang="en-US" dirty="0">
              <a:solidFill>
                <a:prstClr val="black"/>
              </a:solidFill>
              <a:latin typeface="Calibri"/>
            </a:endParaRPr>
          </a:p>
        </p:txBody>
      </p:sp>
    </p:spTree>
    <p:extLst>
      <p:ext uri="{BB962C8B-B14F-4D97-AF65-F5344CB8AC3E}">
        <p14:creationId xmlns:p14="http://schemas.microsoft.com/office/powerpoint/2010/main" val="1607406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96D5D99-A7E9-4708-85A1-B42F0A2FCE2E}" type="slidenum">
              <a:rPr lang="en-US" smtClean="0">
                <a:solidFill>
                  <a:prstClr val="black"/>
                </a:solidFill>
                <a:latin typeface="Calibri"/>
              </a:rPr>
              <a:pPr>
                <a:defRPr/>
              </a:pPr>
              <a:t>55</a:t>
            </a:fld>
            <a:endParaRPr lang="en-US" dirty="0">
              <a:solidFill>
                <a:prstClr val="black"/>
              </a:solidFill>
              <a:latin typeface="Calibri"/>
            </a:endParaRPr>
          </a:p>
        </p:txBody>
      </p:sp>
    </p:spTree>
    <p:extLst>
      <p:ext uri="{BB962C8B-B14F-4D97-AF65-F5344CB8AC3E}">
        <p14:creationId xmlns:p14="http://schemas.microsoft.com/office/powerpoint/2010/main" val="2350464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defTabSz="931774" eaLnBrk="0" fontAlgn="base" hangingPunct="0">
              <a:spcBef>
                <a:spcPct val="30000"/>
              </a:spcBef>
              <a:spcAft>
                <a:spcPct val="0"/>
              </a:spcAft>
              <a:buFont typeface="Arial" pitchFamily="34" charset="0"/>
              <a:buChar char="•"/>
              <a:defRPr/>
            </a:pPr>
            <a:r>
              <a:rPr lang="en-US" baseline="0" dirty="0"/>
              <a:t> We currently have nine representatives across the state that are here to help you. </a:t>
            </a:r>
          </a:p>
          <a:p>
            <a:pPr defTabSz="931774" eaLnBrk="0" fontAlgn="base" hangingPunct="0">
              <a:spcBef>
                <a:spcPct val="30000"/>
              </a:spcBef>
              <a:spcAft>
                <a:spcPct val="0"/>
              </a:spcAft>
              <a:buFont typeface="Arial" pitchFamily="34" charset="0"/>
              <a:buNone/>
              <a:defRPr/>
            </a:pPr>
            <a:endParaRPr lang="en-US" baseline="0" dirty="0"/>
          </a:p>
          <a:p>
            <a:pPr defTabSz="931774" eaLnBrk="0" fontAlgn="base" hangingPunct="0">
              <a:spcBef>
                <a:spcPct val="30000"/>
              </a:spcBef>
              <a:spcAft>
                <a:spcPct val="0"/>
              </a:spcAft>
              <a:buFont typeface="Arial" pitchFamily="34" charset="0"/>
              <a:buChar char="•"/>
              <a:defRPr/>
            </a:pPr>
            <a:r>
              <a:rPr lang="en-US" baseline="0" dirty="0"/>
              <a:t>  </a:t>
            </a:r>
            <a:r>
              <a:rPr lang="en-US" dirty="0"/>
              <a:t>Please do</a:t>
            </a:r>
            <a:r>
              <a:rPr lang="en-US" baseline="0" dirty="0"/>
              <a:t> not hesitate to contact any of us.</a:t>
            </a:r>
            <a:endParaRPr lang="en-US" dirty="0"/>
          </a:p>
        </p:txBody>
      </p:sp>
      <p:sp>
        <p:nvSpPr>
          <p:cNvPr id="4" name="Slide Number Placeholder 3"/>
          <p:cNvSpPr>
            <a:spLocks noGrp="1"/>
          </p:cNvSpPr>
          <p:nvPr>
            <p:ph type="sldNum" sz="quarter" idx="10"/>
          </p:nvPr>
        </p:nvSpPr>
        <p:spPr/>
        <p:txBody>
          <a:bodyPr/>
          <a:lstStyle/>
          <a:p>
            <a:pPr>
              <a:defRPr/>
            </a:pPr>
            <a:fld id="{08796CAD-3128-409A-A41E-0E31DEC8F9E2}" type="slidenum">
              <a:rPr lang="en-US" smtClean="0">
                <a:solidFill>
                  <a:prstClr val="black"/>
                </a:solidFill>
                <a:latin typeface="Calibri"/>
              </a:rPr>
              <a:pPr>
                <a:defRPr/>
              </a:pPr>
              <a:t>56</a:t>
            </a:fld>
            <a:endParaRPr lang="en-US">
              <a:solidFill>
                <a:prstClr val="black"/>
              </a:solidFill>
              <a:latin typeface="Calibri"/>
            </a:endParaRPr>
          </a:p>
        </p:txBody>
      </p:sp>
    </p:spTree>
    <p:extLst>
      <p:ext uri="{BB962C8B-B14F-4D97-AF65-F5344CB8AC3E}">
        <p14:creationId xmlns:p14="http://schemas.microsoft.com/office/powerpoint/2010/main" val="3572128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FDD157-AE8F-AB44-97D7-69EBDA0A4B9F}"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93922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4D0739-EF9D-4C70-A884-57F941667545}"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2780918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67167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4D0739-EF9D-4C70-A884-57F941667545}"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380111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r>
              <a:rPr lang="en-US" dirty="0" smtClean="0"/>
              <a:t>1 College Class</a:t>
            </a:r>
            <a:r>
              <a:rPr lang="en-US" baseline="0" dirty="0" smtClean="0"/>
              <a:t> = 1 Semester = 1 HS unit</a:t>
            </a:r>
            <a:endParaRPr lang="en-US" dirty="0"/>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23</a:t>
            </a:fld>
            <a:endParaRPr lang="en-US" dirty="0">
              <a:solidFill>
                <a:prstClr val="black"/>
              </a:solidFill>
              <a:latin typeface="Calibri"/>
            </a:endParaRPr>
          </a:p>
        </p:txBody>
      </p:sp>
    </p:spTree>
    <p:extLst>
      <p:ext uri="{BB962C8B-B14F-4D97-AF65-F5344CB8AC3E}">
        <p14:creationId xmlns:p14="http://schemas.microsoft.com/office/powerpoint/2010/main" val="627170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4" y="683326"/>
            <a:ext cx="6162675" cy="3430767"/>
          </a:xfrm>
        </p:spPr>
      </p:sp>
      <p:sp>
        <p:nvSpPr>
          <p:cNvPr id="3" name="Notes Placeholder 2"/>
          <p:cNvSpPr>
            <a:spLocks noGrp="1"/>
          </p:cNvSpPr>
          <p:nvPr>
            <p:ph type="body" idx="1"/>
          </p:nvPr>
        </p:nvSpPr>
        <p:spPr/>
        <p:txBody>
          <a:bodyPr/>
          <a:lstStyle/>
          <a:p>
            <a:r>
              <a:rPr lang="en-US" dirty="0" smtClean="0"/>
              <a:t>No Tuition,</a:t>
            </a:r>
            <a:r>
              <a:rPr lang="en-US" baseline="0" dirty="0" smtClean="0"/>
              <a:t> mandatory fees, textbook fees. </a:t>
            </a:r>
            <a:endParaRPr lang="en-US" dirty="0"/>
          </a:p>
        </p:txBody>
      </p:sp>
      <p:sp>
        <p:nvSpPr>
          <p:cNvPr id="4" name="Slide Number Placeholder 3"/>
          <p:cNvSpPr>
            <a:spLocks noGrp="1"/>
          </p:cNvSpPr>
          <p:nvPr>
            <p:ph type="sldNum" sz="quarter" idx="10"/>
          </p:nvPr>
        </p:nvSpPr>
        <p:spPr/>
        <p:txBody>
          <a:bodyPr/>
          <a:lstStyle/>
          <a:p>
            <a:fld id="{5D15EABD-FFFE-49C9-A251-93CE13302E6B}"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314589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971551"/>
            <a:ext cx="6487668" cy="2364665"/>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143000"/>
            <a:ext cx="6498158" cy="1293650"/>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2" y="2474259"/>
            <a:ext cx="6498159" cy="68748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31732CA-9DEB-A448-A399-B482293F1D81}"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4079545" cy="871538"/>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9" y="1340892"/>
            <a:ext cx="4079545" cy="279011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732CA-9DEB-A448-A399-B482293F1D81}" type="datetimeFigureOut">
              <a:rPr lang="en-US" smtClean="0"/>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3483D-0F9A-8042-91DB-9256DB46F900}" type="slidenum">
              <a:rPr lang="en-US" smtClean="0"/>
              <a:t>‹#›</a:t>
            </a:fld>
            <a:endParaRPr lang="en-US"/>
          </a:p>
        </p:txBody>
      </p:sp>
      <p:sp>
        <p:nvSpPr>
          <p:cNvPr id="8" name="Picture Placeholder 2"/>
          <p:cNvSpPr>
            <a:spLocks noGrp="1"/>
          </p:cNvSpPr>
          <p:nvPr>
            <p:ph type="pic" idx="1"/>
          </p:nvPr>
        </p:nvSpPr>
        <p:spPr>
          <a:xfrm>
            <a:off x="5090617" y="269544"/>
            <a:ext cx="3657600" cy="3988558"/>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31732CA-9DEB-A448-A399-B482293F1D81}"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276226"/>
            <a:ext cx="1524000" cy="418147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276226"/>
            <a:ext cx="6689726" cy="4181475"/>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31732CA-9DEB-A448-A399-B482293F1D81}"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9" name="Rectangle 8"/>
          <p:cNvSpPr/>
          <p:nvPr/>
        </p:nvSpPr>
        <p:spPr>
          <a:xfrm>
            <a:off x="0" y="1"/>
            <a:ext cx="9144000" cy="3959160"/>
          </a:xfrm>
          <a:prstGeom prst="rect">
            <a:avLst/>
          </a:prstGeom>
          <a:solidFill>
            <a:srgbClr val="04835C"/>
          </a:solidFill>
          <a:ln w="25400" cap="flat" cmpd="sng" algn="ctr">
            <a:noFill/>
            <a:prstDash val="solid"/>
          </a:ln>
          <a:effectLst/>
        </p:spPr>
        <p:txBody>
          <a:bodyPr lIns="68580" tIns="34290" rIns="68580" bIns="34290" rtlCol="0" anchor="ctr"/>
          <a:lstStyle/>
          <a:p>
            <a:pPr algn="ctr" defTabSz="457189">
              <a:defRPr/>
            </a:pPr>
            <a:endParaRPr lang="en-US" kern="0">
              <a:solidFill>
                <a:prstClr val="white"/>
              </a:solidFill>
              <a:latin typeface="Helvetica"/>
              <a:ea typeface=""/>
              <a:cs typeface=""/>
            </a:endParaRPr>
          </a:p>
        </p:txBody>
      </p:sp>
      <p:sp>
        <p:nvSpPr>
          <p:cNvPr id="12" name="Rectangle 11"/>
          <p:cNvSpPr/>
          <p:nvPr/>
        </p:nvSpPr>
        <p:spPr>
          <a:xfrm flipV="1">
            <a:off x="0" y="3908120"/>
            <a:ext cx="9144000" cy="1235380"/>
          </a:xfrm>
          <a:prstGeom prst="rect">
            <a:avLst/>
          </a:prstGeom>
          <a:solidFill>
            <a:sysClr val="window" lastClr="FFFFFF"/>
          </a:solidFill>
          <a:ln w="25400" cap="flat" cmpd="sng" algn="ctr">
            <a:noFill/>
            <a:prstDash val="solid"/>
          </a:ln>
          <a:effectLst/>
        </p:spPr>
        <p:txBody>
          <a:bodyPr lIns="68580" tIns="34290" rIns="68580" bIns="34290" rtlCol="0" anchor="ctr"/>
          <a:lstStyle/>
          <a:p>
            <a:pPr algn="ctr" defTabSz="457189">
              <a:defRPr/>
            </a:pPr>
            <a:endParaRPr lang="en-US" kern="0">
              <a:solidFill>
                <a:prstClr val="white"/>
              </a:solidFill>
              <a:latin typeface="Helvetica"/>
              <a:ea typeface=""/>
              <a:cs typeface=""/>
            </a:endParaRPr>
          </a:p>
        </p:txBody>
      </p:sp>
      <p:sp>
        <p:nvSpPr>
          <p:cNvPr id="18" name="Text Placeholder 17"/>
          <p:cNvSpPr>
            <a:spLocks noGrp="1"/>
          </p:cNvSpPr>
          <p:nvPr>
            <p:ph type="body" sz="quarter" idx="10" hasCustomPrompt="1"/>
          </p:nvPr>
        </p:nvSpPr>
        <p:spPr>
          <a:xfrm>
            <a:off x="5768648" y="1371951"/>
            <a:ext cx="3218259" cy="1340644"/>
          </a:xfrm>
          <a:prstGeom prst="rect">
            <a:avLst/>
          </a:prstGeom>
        </p:spPr>
        <p:txBody>
          <a:bodyPr lIns="0" tIns="0" rIns="0" bIns="0" anchor="b" anchorCtr="0"/>
          <a:lstStyle>
            <a:lvl1pPr marL="0" indent="0">
              <a:buNone/>
              <a:defRPr sz="3000" b="0" cap="all" baseline="0">
                <a:solidFill>
                  <a:schemeClr val="bg1"/>
                </a:solidFill>
                <a:latin typeface="Helvetica" charset="0"/>
                <a:ea typeface="Helvetica" charset="0"/>
                <a:cs typeface="Helvetica" charset="0"/>
              </a:defRPr>
            </a:lvl1pPr>
            <a:lvl2pPr marL="342900" indent="0">
              <a:buNone/>
              <a:defRPr>
                <a:solidFill>
                  <a:schemeClr val="bg1"/>
                </a:solidFill>
                <a:latin typeface="Helvetica" charset="0"/>
                <a:ea typeface="Helvetica" charset="0"/>
                <a:cs typeface="Helvetica" charset="0"/>
              </a:defRPr>
            </a:lvl2pPr>
            <a:lvl3pPr marL="685800" indent="0">
              <a:buNone/>
              <a:defRPr>
                <a:solidFill>
                  <a:schemeClr val="bg1"/>
                </a:solidFill>
                <a:latin typeface="Helvetica" charset="0"/>
                <a:ea typeface="Helvetica" charset="0"/>
                <a:cs typeface="Helvetica" charset="0"/>
              </a:defRPr>
            </a:lvl3pPr>
            <a:lvl4pPr marL="1028700" indent="0">
              <a:buNone/>
              <a:defRPr>
                <a:solidFill>
                  <a:schemeClr val="bg1"/>
                </a:solidFill>
                <a:latin typeface="Helvetica" charset="0"/>
                <a:ea typeface="Helvetica" charset="0"/>
                <a:cs typeface="Helvetica" charset="0"/>
              </a:defRPr>
            </a:lvl4pPr>
            <a:lvl5pPr marL="1371600" indent="0">
              <a:buNone/>
              <a:defRPr>
                <a:solidFill>
                  <a:schemeClr val="bg1"/>
                </a:solidFill>
                <a:latin typeface="Helvetica" charset="0"/>
                <a:ea typeface="Helvetica" charset="0"/>
                <a:cs typeface="Helvetica" charset="0"/>
              </a:defRPr>
            </a:lvl5pPr>
          </a:lstStyle>
          <a:p>
            <a:pPr lvl="0"/>
            <a:r>
              <a:rPr lang="en-US"/>
              <a:t>Presentation Title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3" y="4221382"/>
            <a:ext cx="2163599" cy="65989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30358" cy="3908120"/>
          </a:xfrm>
          <a:prstGeom prst="rect">
            <a:avLst/>
          </a:prstGeom>
        </p:spPr>
      </p:pic>
      <p:sp>
        <p:nvSpPr>
          <p:cNvPr id="20" name="Text Placeholder 19"/>
          <p:cNvSpPr>
            <a:spLocks noGrp="1"/>
          </p:cNvSpPr>
          <p:nvPr>
            <p:ph type="body" sz="quarter" idx="11" hasCustomPrompt="1"/>
          </p:nvPr>
        </p:nvSpPr>
        <p:spPr>
          <a:xfrm>
            <a:off x="5768649" y="2864224"/>
            <a:ext cx="3207544" cy="807244"/>
          </a:xfrm>
          <a:prstGeom prst="rect">
            <a:avLst/>
          </a:prstGeom>
        </p:spPr>
        <p:txBody>
          <a:bodyPr lIns="0" tIns="0" rIns="0" bIns="0"/>
          <a:lstStyle>
            <a:lvl1pPr marL="0" indent="0">
              <a:lnSpc>
                <a:spcPts val="1908"/>
              </a:lnSpc>
              <a:spcBef>
                <a:spcPts val="0"/>
              </a:spcBef>
              <a:buNone/>
              <a:defRPr sz="1400" b="0" cap="small" baseline="0">
                <a:solidFill>
                  <a:srgbClr val="88C847"/>
                </a:solidFill>
                <a:latin typeface="Helvetica" charset="0"/>
                <a:ea typeface="Helvetica" charset="0"/>
                <a:cs typeface="Helvetica" charset="0"/>
              </a:defRPr>
            </a:lvl1pPr>
            <a:lvl2pPr marL="342900" indent="0">
              <a:buNone/>
              <a:defRPr sz="1400" cap="small" baseline="0">
                <a:latin typeface="Helvetica" charset="0"/>
                <a:ea typeface="Helvetica" charset="0"/>
                <a:cs typeface="Helvetica" charset="0"/>
              </a:defRPr>
            </a:lvl2pPr>
            <a:lvl3pPr marL="685800" indent="0">
              <a:buNone/>
              <a:defRPr sz="1400" cap="small" baseline="0">
                <a:latin typeface="Helvetica" charset="0"/>
                <a:ea typeface="Helvetica" charset="0"/>
                <a:cs typeface="Helvetica" charset="0"/>
              </a:defRPr>
            </a:lvl3pPr>
            <a:lvl4pPr marL="1028700" indent="0">
              <a:buNone/>
              <a:defRPr sz="1400" cap="small" baseline="0">
                <a:latin typeface="Helvetica" charset="0"/>
                <a:ea typeface="Helvetica" charset="0"/>
                <a:cs typeface="Helvetica" charset="0"/>
              </a:defRPr>
            </a:lvl4pPr>
            <a:lvl5pPr marL="1371600" indent="0">
              <a:buNone/>
              <a:defRPr sz="1400" cap="small" baseline="0">
                <a:latin typeface="Helvetica" charset="0"/>
                <a:ea typeface="Helvetica" charset="0"/>
                <a:cs typeface="Helvetica" charset="0"/>
              </a:defRPr>
            </a:lvl5pPr>
          </a:lstStyle>
          <a:p>
            <a:pPr lvl="0"/>
            <a:r>
              <a:rPr lang="en-US"/>
              <a:t>Presenter, Title, Institution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86941" y="871780"/>
            <a:ext cx="6642497" cy="410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Layout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86942" y="870045"/>
            <a:ext cx="4180995" cy="4104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1"/>
          </p:nvPr>
        </p:nvSpPr>
        <p:spPr>
          <a:xfrm>
            <a:off x="4698207" y="870045"/>
            <a:ext cx="3961210" cy="3756724"/>
          </a:xfrm>
          <a:ln w="6350">
            <a:solidFill>
              <a:schemeClr val="tx1">
                <a:lumMod val="65000"/>
                <a:lumOff val="35000"/>
              </a:schemeClr>
            </a:solidFill>
          </a:ln>
        </p:spPr>
        <p:txBody>
          <a:bodyPr anchor="ctr" anchorCtr="0">
            <a:noAutofit/>
          </a:bodyPr>
          <a:lstStyle>
            <a:lvl1pPr algn="ctr">
              <a:defRPr sz="1100">
                <a:solidFill>
                  <a:sysClr val="windowText" lastClr="000000"/>
                </a:solidFill>
              </a:defRPr>
            </a:lvl1pPr>
          </a:lstStyle>
          <a:p>
            <a:endParaRPr lang="en-US"/>
          </a:p>
        </p:txBody>
      </p:sp>
    </p:spTree>
    <p:extLst>
      <p:ext uri="{BB962C8B-B14F-4D97-AF65-F5344CB8AC3E}">
        <p14:creationId xmlns:p14="http://schemas.microsoft.com/office/powerpoint/2010/main" val="601106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Basic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94110" y="889398"/>
            <a:ext cx="6375797" cy="348530"/>
          </a:xfrm>
        </p:spPr>
        <p:txBody>
          <a:bodyPr/>
          <a:lstStyle>
            <a:lvl1pPr marL="0" indent="0">
              <a:buNone/>
              <a:defRPr/>
            </a:lvl1pPr>
          </a:lstStyle>
          <a:p>
            <a:pPr lvl="0"/>
            <a:r>
              <a:rPr lang="en-US"/>
              <a:t>Click to edit Master text styles</a:t>
            </a:r>
          </a:p>
        </p:txBody>
      </p:sp>
      <p:sp>
        <p:nvSpPr>
          <p:cNvPr id="7" name="Text Placeholder 6"/>
          <p:cNvSpPr>
            <a:spLocks noGrp="1"/>
          </p:cNvSpPr>
          <p:nvPr>
            <p:ph type="body" sz="quarter" idx="11"/>
          </p:nvPr>
        </p:nvSpPr>
        <p:spPr>
          <a:xfrm>
            <a:off x="488197" y="1389460"/>
            <a:ext cx="6393616" cy="3574256"/>
          </a:xfrm>
        </p:spPr>
        <p:txBody>
          <a:bodyPr>
            <a:normAutofit/>
          </a:bodyPr>
          <a:lstStyle>
            <a:lvl1pPr marL="0" indent="0">
              <a:buNone/>
              <a:defRPr sz="1400" b="0">
                <a:solidFill>
                  <a:schemeClr val="tx1"/>
                </a:solidFill>
              </a:defRPr>
            </a:lvl1pPr>
          </a:lstStyle>
          <a:p>
            <a:pPr lvl="0"/>
            <a:r>
              <a:rPr lang="en-US"/>
              <a:t>Click to edit Master text style</a:t>
            </a:r>
          </a:p>
        </p:txBody>
      </p:sp>
    </p:spTree>
    <p:extLst>
      <p:ext uri="{BB962C8B-B14F-4D97-AF65-F5344CB8AC3E}">
        <p14:creationId xmlns:p14="http://schemas.microsoft.com/office/powerpoint/2010/main" val="1654458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Basic Tex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94110" y="889398"/>
            <a:ext cx="6375797" cy="348530"/>
          </a:xfrm>
        </p:spPr>
        <p:txBody>
          <a:bodyPr/>
          <a:lstStyle>
            <a:lvl1pPr marL="0" indent="0">
              <a:buNone/>
              <a:defRPr/>
            </a:lvl1pPr>
          </a:lstStyle>
          <a:p>
            <a:pPr lvl="0"/>
            <a:r>
              <a:rPr lang="en-US"/>
              <a:t>Click to edit Master text styles</a:t>
            </a:r>
          </a:p>
        </p:txBody>
      </p:sp>
      <p:sp>
        <p:nvSpPr>
          <p:cNvPr id="7" name="Text Placeholder 6"/>
          <p:cNvSpPr>
            <a:spLocks noGrp="1"/>
          </p:cNvSpPr>
          <p:nvPr>
            <p:ph type="body" sz="quarter" idx="11"/>
          </p:nvPr>
        </p:nvSpPr>
        <p:spPr>
          <a:xfrm>
            <a:off x="488197" y="1389460"/>
            <a:ext cx="6393616" cy="3574256"/>
          </a:xfrm>
        </p:spPr>
        <p:txBody>
          <a:bodyPr numCol="2">
            <a:normAutofit/>
          </a:bodyPr>
          <a:lstStyle>
            <a:lvl1pPr marL="0" indent="0">
              <a:buNone/>
              <a:defRPr sz="1400" b="0">
                <a:solidFill>
                  <a:schemeClr val="tx1"/>
                </a:solidFill>
              </a:defRPr>
            </a:lvl1pPr>
          </a:lstStyle>
          <a:p>
            <a:pPr lvl="0"/>
            <a:r>
              <a:rPr lang="en-US"/>
              <a:t>Click to edit Master text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Basic Text 2 Column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94110" y="889398"/>
            <a:ext cx="4027521" cy="348530"/>
          </a:xfrm>
        </p:spPr>
        <p:txBody>
          <a:bodyPr/>
          <a:lstStyle>
            <a:lvl1pPr marL="0" indent="0">
              <a:buNone/>
              <a:defRPr/>
            </a:lvl1pPr>
          </a:lstStyle>
          <a:p>
            <a:pPr lvl="0"/>
            <a:r>
              <a:rPr lang="en-US"/>
              <a:t>Click to edit Master text styles</a:t>
            </a:r>
          </a:p>
        </p:txBody>
      </p:sp>
      <p:sp>
        <p:nvSpPr>
          <p:cNvPr id="7" name="Text Placeholder 6"/>
          <p:cNvSpPr>
            <a:spLocks noGrp="1"/>
          </p:cNvSpPr>
          <p:nvPr>
            <p:ph type="body" sz="quarter" idx="11"/>
          </p:nvPr>
        </p:nvSpPr>
        <p:spPr>
          <a:xfrm>
            <a:off x="488197" y="1389460"/>
            <a:ext cx="4039246" cy="3574256"/>
          </a:xfrm>
        </p:spPr>
        <p:txBody>
          <a:bodyPr numCol="1">
            <a:normAutofit/>
          </a:bodyPr>
          <a:lstStyle>
            <a:lvl1pPr marL="0" indent="0">
              <a:buNone/>
              <a:defRPr sz="1400" b="0">
                <a:solidFill>
                  <a:schemeClr val="tx1"/>
                </a:solidFill>
              </a:defRPr>
            </a:lvl1pPr>
          </a:lstStyle>
          <a:p>
            <a:pPr lvl="0"/>
            <a:r>
              <a:rPr lang="en-US"/>
              <a:t>Click to edit Master text style</a:t>
            </a:r>
          </a:p>
        </p:txBody>
      </p:sp>
      <p:sp>
        <p:nvSpPr>
          <p:cNvPr id="5" name="Picture Placeholder 5"/>
          <p:cNvSpPr>
            <a:spLocks noGrp="1"/>
          </p:cNvSpPr>
          <p:nvPr>
            <p:ph type="pic" sz="quarter" idx="12"/>
          </p:nvPr>
        </p:nvSpPr>
        <p:spPr>
          <a:xfrm>
            <a:off x="4698207" y="870045"/>
            <a:ext cx="3961210" cy="3756724"/>
          </a:xfrm>
          <a:ln w="6350">
            <a:solidFill>
              <a:schemeClr val="tx1">
                <a:lumMod val="65000"/>
                <a:lumOff val="35000"/>
              </a:schemeClr>
            </a:solidFill>
          </a:ln>
        </p:spPr>
        <p:txBody>
          <a:bodyPr anchor="ctr" anchorCtr="0">
            <a:noAutofit/>
          </a:bodyPr>
          <a:lstStyle>
            <a:lvl1pPr algn="ctr">
              <a:defRPr sz="1100">
                <a:solidFill>
                  <a:sysClr val="windowText" lastClr="000000"/>
                </a:solidFill>
              </a:defRPr>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Divider">
    <p:spTree>
      <p:nvGrpSpPr>
        <p:cNvPr id="1" name=""/>
        <p:cNvGrpSpPr/>
        <p:nvPr/>
      </p:nvGrpSpPr>
      <p:grpSpPr>
        <a:xfrm>
          <a:off x="0" y="0"/>
          <a:ext cx="0" cy="0"/>
          <a:chOff x="0" y="0"/>
          <a:chExt cx="0" cy="0"/>
        </a:xfrm>
      </p:grpSpPr>
      <p:sp>
        <p:nvSpPr>
          <p:cNvPr id="3" name="Rectangle 2"/>
          <p:cNvSpPr/>
          <p:nvPr userDrawn="1"/>
        </p:nvSpPr>
        <p:spPr>
          <a:xfrm>
            <a:off x="0" y="1"/>
            <a:ext cx="9144000" cy="5143499"/>
          </a:xfrm>
          <a:prstGeom prst="rect">
            <a:avLst/>
          </a:prstGeom>
          <a:solidFill>
            <a:srgbClr val="04835C"/>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defTabSz="457189"/>
            <a:endParaRPr lang="en-US">
              <a:solidFill>
                <a:prstClr val="white"/>
              </a:solidFill>
              <a:latin typeface="Calibri"/>
            </a:endParaRPr>
          </a:p>
        </p:txBody>
      </p:sp>
      <p:sp>
        <p:nvSpPr>
          <p:cNvPr id="4" name="Text Placeholder 2"/>
          <p:cNvSpPr>
            <a:spLocks noGrp="1"/>
          </p:cNvSpPr>
          <p:nvPr>
            <p:ph type="body" idx="1"/>
          </p:nvPr>
        </p:nvSpPr>
        <p:spPr>
          <a:xfrm>
            <a:off x="363704" y="1818597"/>
            <a:ext cx="5728317" cy="1486578"/>
          </a:xfrm>
        </p:spPr>
        <p:txBody>
          <a:bodyPr anchor="ctr">
            <a:normAutofit/>
          </a:bodyPr>
          <a:lstStyle>
            <a:lvl1pPr marL="0" indent="0">
              <a:buNone/>
              <a:defRPr sz="3000" b="0" cap="all">
                <a:solidFill>
                  <a:schemeClr val="bg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4146332" y="886171"/>
            <a:ext cx="4381922" cy="3371159"/>
          </a:xfrm>
          <a:prstGeom prst="rect">
            <a:avLst/>
          </a:prstGeom>
        </p:spPr>
      </p:pic>
    </p:spTree>
    <p:extLst>
      <p:ext uri="{BB962C8B-B14F-4D97-AF65-F5344CB8AC3E}">
        <p14:creationId xmlns:p14="http://schemas.microsoft.com/office/powerpoint/2010/main" val="120855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31732CA-9DEB-A448-A399-B482293F1D81}"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7626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8091236"/>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5519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97132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69842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42309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0058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38160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453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527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9" y="2514601"/>
            <a:ext cx="8416925" cy="1102519"/>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9" y="3578272"/>
            <a:ext cx="8416925" cy="729503"/>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31732CA-9DEB-A448-A399-B482293F1D81}"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3483D-0F9A-8042-91DB-9256DB46F900}" type="slidenum">
              <a:rPr lang="en-US" smtClean="0"/>
              <a:t>‹#›</a:t>
            </a:fld>
            <a:endParaRPr lang="en-US"/>
          </a:p>
        </p:txBody>
      </p:sp>
      <p:sp>
        <p:nvSpPr>
          <p:cNvPr id="9" name="Picture Placeholder 2"/>
          <p:cNvSpPr>
            <a:spLocks noGrp="1"/>
          </p:cNvSpPr>
          <p:nvPr>
            <p:ph type="pic" idx="13"/>
          </p:nvPr>
        </p:nvSpPr>
        <p:spPr>
          <a:xfrm>
            <a:off x="370980" y="272653"/>
            <a:ext cx="8402040" cy="2127647"/>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19534-554C-4457-B12D-B752C57892E9}" type="datetimeFigureOut">
              <a:rPr lang="en-US" smtClean="0">
                <a:solidFill>
                  <a:prstClr val="black">
                    <a:tint val="75000"/>
                  </a:prstClr>
                </a:solidFill>
                <a:latin typeface="Calibri"/>
              </a:rPr>
              <a:pPr/>
              <a:t>10/8/19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B8E1D7-7BC0-455B-8180-A4AFDF49430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5498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46528"/>
            <a:ext cx="9144000" cy="734352"/>
          </a:xfrm>
        </p:spPr>
        <p:txBody>
          <a:bodyPr wrap="square"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0" y="1180879"/>
            <a:ext cx="9144000" cy="412694"/>
          </a:xfrm>
        </p:spPr>
        <p:txBody>
          <a:bodyPr anchor="ct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0" hasCustomPrompt="1"/>
          </p:nvPr>
        </p:nvSpPr>
        <p:spPr>
          <a:xfrm>
            <a:off x="1" y="1760829"/>
            <a:ext cx="9143999" cy="411198"/>
          </a:xfrm>
        </p:spPr>
        <p:txBody>
          <a:bodyPr anchor="ctr">
            <a:noAutofit/>
          </a:bodyPr>
          <a:lstStyle>
            <a:lvl1pPr marL="0" indent="0" algn="ctr">
              <a:buNone/>
              <a:defRPr sz="2400" b="1"/>
            </a:lvl1pPr>
          </a:lstStyle>
          <a:p>
            <a:pPr lvl="0"/>
            <a:r>
              <a:rPr lang="en-US" dirty="0"/>
              <a:t>Presenter, Calibri bold, 24pt</a:t>
            </a:r>
          </a:p>
        </p:txBody>
      </p:sp>
      <p:sp>
        <p:nvSpPr>
          <p:cNvPr id="15" name="Text Placeholder 13"/>
          <p:cNvSpPr>
            <a:spLocks noGrp="1"/>
          </p:cNvSpPr>
          <p:nvPr>
            <p:ph type="body" sz="quarter" idx="11" hasCustomPrompt="1"/>
          </p:nvPr>
        </p:nvSpPr>
        <p:spPr>
          <a:xfrm>
            <a:off x="2" y="2184881"/>
            <a:ext cx="9143999" cy="411198"/>
          </a:xfrm>
        </p:spPr>
        <p:txBody>
          <a:bodyPr anchor="ctr">
            <a:noAutofit/>
          </a:bodyPr>
          <a:lstStyle>
            <a:lvl1pPr marL="0" indent="0" algn="ctr">
              <a:buNone/>
              <a:defRPr sz="2400" b="0" i="1"/>
            </a:lvl1pPr>
          </a:lstStyle>
          <a:p>
            <a:pPr lvl="0"/>
            <a:r>
              <a:rPr lang="en-US" dirty="0"/>
              <a:t>Title, Calibri bold, 24pt</a:t>
            </a:r>
          </a:p>
        </p:txBody>
      </p:sp>
      <p:sp>
        <p:nvSpPr>
          <p:cNvPr id="16" name="Text Placeholder 13"/>
          <p:cNvSpPr>
            <a:spLocks noGrp="1"/>
          </p:cNvSpPr>
          <p:nvPr>
            <p:ph type="body" sz="quarter" idx="12" hasCustomPrompt="1"/>
          </p:nvPr>
        </p:nvSpPr>
        <p:spPr>
          <a:xfrm>
            <a:off x="-1" y="2608934"/>
            <a:ext cx="9143999" cy="411198"/>
          </a:xfrm>
        </p:spPr>
        <p:txBody>
          <a:bodyPr anchor="ctr">
            <a:noAutofit/>
          </a:bodyPr>
          <a:lstStyle>
            <a:lvl1pPr marL="0" indent="0" algn="ctr">
              <a:buNone/>
              <a:defRPr sz="2400" b="0" i="1" baseline="0"/>
            </a:lvl1pPr>
          </a:lstStyle>
          <a:p>
            <a:pPr lvl="0"/>
            <a:r>
              <a:rPr lang="en-US" dirty="0"/>
              <a:t>Month 1, 2018</a:t>
            </a:r>
          </a:p>
        </p:txBody>
      </p:sp>
    </p:spTree>
    <p:extLst>
      <p:ext uri="{BB962C8B-B14F-4D97-AF65-F5344CB8AC3E}">
        <p14:creationId xmlns:p14="http://schemas.microsoft.com/office/powerpoint/2010/main" val="3694283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669" y="2105953"/>
            <a:ext cx="8666570" cy="814211"/>
          </a:xfrm>
        </p:spPr>
        <p:txBody>
          <a:bodyPr wrap="square" anchor="b">
            <a:normAutofit/>
          </a:bodyPr>
          <a:lstStyle>
            <a:lvl1pPr>
              <a:defRPr sz="3600" b="1" baseline="0"/>
            </a:lvl1pPr>
          </a:lstStyle>
          <a:p>
            <a:r>
              <a:rPr lang="en-US" dirty="0"/>
              <a:t>Click to edit divider slide title</a:t>
            </a:r>
          </a:p>
        </p:txBody>
      </p:sp>
      <p:sp>
        <p:nvSpPr>
          <p:cNvPr id="3" name="Text Placeholder 2"/>
          <p:cNvSpPr>
            <a:spLocks noGrp="1"/>
          </p:cNvSpPr>
          <p:nvPr>
            <p:ph type="body" idx="1" hasCustomPrompt="1"/>
          </p:nvPr>
        </p:nvSpPr>
        <p:spPr>
          <a:xfrm>
            <a:off x="234669" y="2926232"/>
            <a:ext cx="8666570" cy="351043"/>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6" name="Slide Number Placeholder 5"/>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277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0316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043873"/>
          </a:xfrm>
        </p:spPr>
        <p:txBody>
          <a:bodyPr anchor="ctr">
            <a:noAutofit/>
          </a:bodyPr>
          <a:lstStyle>
            <a:lvl1pPr>
              <a:defRPr sz="3500"/>
            </a:lvl1pPr>
          </a:lstStyle>
          <a:p>
            <a:r>
              <a:rPr lang="en-US" dirty="0"/>
              <a:t>Click</a:t>
            </a:r>
            <a:br>
              <a:rPr lang="en-US" dirty="0"/>
            </a:br>
            <a:r>
              <a:rPr lang="en-US" dirty="0"/>
              <a:t>to edit</a:t>
            </a:r>
            <a:br>
              <a:rPr lang="en-US" dirty="0"/>
            </a:br>
            <a:r>
              <a:rPr lang="en-US" dirty="0"/>
              <a:t>Master title style</a:t>
            </a:r>
          </a:p>
        </p:txBody>
      </p:sp>
      <p:sp>
        <p:nvSpPr>
          <p:cNvPr id="3" name="Slide Number Placeholder 2"/>
          <p:cNvSpPr>
            <a:spLocks noGrp="1"/>
          </p:cNvSpPr>
          <p:nvPr>
            <p:ph type="sldNum" sz="quarter" idx="10"/>
          </p:nvPr>
        </p:nvSpPr>
        <p:spPr/>
        <p:txBody>
          <a:bodyPr/>
          <a:lstStyle/>
          <a:p>
            <a:fld id="{B7E8C47A-6F4F-4ACC-A320-EBAABBC2BD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3921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922492"/>
            <a:ext cx="3886200" cy="3710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22492"/>
            <a:ext cx="3886200" cy="3710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5931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3484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400"/>
            <a:fld id="{57FB7E66-7841-40FD-9A79-4D02884E1E58}" type="datetimeFigureOut">
              <a:rPr lang="en-US" smtClean="0">
                <a:solidFill>
                  <a:prstClr val="black"/>
                </a:solidFill>
                <a:latin typeface="Calibri"/>
              </a:rPr>
              <a:pPr defTabSz="914400"/>
              <a:t>10/8/19</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74572475-1881-4A02-AE8F-D38FC5B6D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4340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57FB7E66-7841-40FD-9A79-4D02884E1E58}" type="datetimeFigureOut">
              <a:rPr lang="en-US" smtClean="0">
                <a:solidFill>
                  <a:prstClr val="black"/>
                </a:solidFill>
                <a:latin typeface="Calibri"/>
              </a:rPr>
              <a:pPr defTabSz="914400"/>
              <a:t>10/8/19</a:t>
            </a:fld>
            <a:endParaRPr lang="en-US">
              <a:solidFill>
                <a:prstClr val="black"/>
              </a:solidFill>
              <a:latin typeface="Calibri"/>
            </a:endParaRPr>
          </a:p>
        </p:txBody>
      </p:sp>
      <p:sp>
        <p:nvSpPr>
          <p:cNvPr id="3" name="Footer Placeholder 2"/>
          <p:cNvSpPr>
            <a:spLocks noGrp="1"/>
          </p:cNvSpPr>
          <p:nvPr>
            <p:ph type="ftr" sz="quarter" idx="11"/>
          </p:nvPr>
        </p:nvSpPr>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74572475-1881-4A02-AE8F-D38FC5B6DD9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2988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B815A6-109A-784C-A612-B391C596BA5C}"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09055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6" y="1802359"/>
            <a:ext cx="8056563" cy="1021556"/>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6" y="2802004"/>
            <a:ext cx="8056563" cy="1125140"/>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1732CA-9DEB-A448-A399-B482293F1D81}" type="datetimeFigureOut">
              <a:rPr lang="en-US" smtClean="0"/>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E4C663-951B-5D45-A71A-DCBA8840D010}"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677099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AEBA0-715E-1C4A-B95B-DB685E9CBF13}"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67344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5B7B6C-36CE-8E4E-A778-DEBC034F1D95}"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20021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ABEC1A-A2BC-084B-98B2-1C0B56F95972}"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265768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D8CC5D-8AE1-7143-BB45-9620BC39C42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918719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75FB3-8B8F-714D-9161-0B5D5227F5F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495536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bg>
      <p:bgPr>
        <a:gradFill flip="none" rotWithShape="1">
          <a:gsLst>
            <a:gs pos="0">
              <a:schemeClr val="tx2">
                <a:lumMod val="40000"/>
                <a:lumOff val="60000"/>
                <a:alpha val="50000"/>
              </a:schemeClr>
            </a:gs>
            <a:gs pos="100000">
              <a:schemeClr val="accent5">
                <a:lumMod val="50000"/>
                <a:alpha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75FB3-8B8F-714D-9161-0B5D5227F5F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951127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C7448-9E89-C74E-838A-00D378FFADBC}"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30297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D93BB2-4983-9342-8ACC-EE7ECE6A0A4B}"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928033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08AFAE-CCDB-0A4D-A8CD-19C8B196B598}"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2855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0682"/>
            <a:ext cx="8042276" cy="1002717"/>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31732CA-9DEB-A448-A399-B482293F1D81}" type="datetimeFigureOut">
              <a:rPr lang="en-US" smtClean="0"/>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E75500-1705-DA4A-8394-CF50179054C3}"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590918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B815A6-109A-784C-A612-B391C596BA5C}"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090555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E4C663-951B-5D45-A71A-DCBA8840D010}"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677099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AEBA0-715E-1C4A-B95B-DB685E9CBF13}"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673445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5B7B6C-36CE-8E4E-A778-DEBC034F1D95}"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20021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ABEC1A-A2BC-084B-98B2-1C0B56F95972}"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265768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D8CC5D-8AE1-7143-BB45-9620BC39C42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918719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75FB3-8B8F-714D-9161-0B5D5227F5F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495536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bg>
      <p:bgPr>
        <a:gradFill flip="none" rotWithShape="1">
          <a:gsLst>
            <a:gs pos="0">
              <a:schemeClr val="tx2">
                <a:lumMod val="40000"/>
                <a:lumOff val="60000"/>
                <a:alpha val="50000"/>
              </a:schemeClr>
            </a:gs>
            <a:gs pos="100000">
              <a:schemeClr val="accent5">
                <a:lumMod val="50000"/>
                <a:alpha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75FB3-8B8F-714D-9161-0B5D5227F5F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951127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C7448-9E89-C74E-838A-00D378FFADBC}"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30297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80682"/>
            <a:ext cx="8042276" cy="100271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089919"/>
            <a:ext cx="3840480" cy="563165"/>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1760562"/>
            <a:ext cx="3840480" cy="2697139"/>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089919"/>
            <a:ext cx="3840480" cy="563165"/>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1760562"/>
            <a:ext cx="3840480" cy="2697139"/>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31732CA-9DEB-A448-A399-B482293F1D81}" type="datetimeFigureOut">
              <a:rPr lang="en-US" smtClean="0"/>
              <a:t>10/8/19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D93BB2-4983-9342-8ACC-EE7ECE6A0A4B}"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9280334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08AFAE-CCDB-0A4D-A8CD-19C8B196B598}"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28559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E75500-1705-DA4A-8394-CF50179054C3}"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590918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B815A6-109A-784C-A612-B391C596BA5C}"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090555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E4C663-951B-5D45-A71A-DCBA8840D010}"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6770996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AEBA0-715E-1C4A-B95B-DB685E9CBF13}"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673445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5B7B6C-36CE-8E4E-A778-DEBC034F1D95}"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20021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ABEC1A-A2BC-084B-98B2-1C0B56F95972}"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265768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D8CC5D-8AE1-7143-BB45-9620BC39C42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918719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75FB3-8B8F-714D-9161-0B5D5227F5F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495536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31732CA-9DEB-A448-A399-B482293F1D81}" type="datetimeFigureOut">
              <a:rPr lang="en-US" smtClean="0"/>
              <a:t>10/8/19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bg>
      <p:bgPr>
        <a:gradFill flip="none" rotWithShape="1">
          <a:gsLst>
            <a:gs pos="0">
              <a:schemeClr val="tx2">
                <a:lumMod val="40000"/>
                <a:lumOff val="60000"/>
                <a:alpha val="50000"/>
              </a:schemeClr>
            </a:gs>
            <a:gs pos="100000">
              <a:schemeClr val="accent5">
                <a:lumMod val="50000"/>
                <a:alpha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75FB3-8B8F-714D-9161-0B5D5227F5FF}"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951127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C7448-9E89-C74E-838A-00D378FFADBC}"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302979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D93BB2-4983-9342-8ACC-EE7ECE6A0A4B}"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928033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08AFAE-CCDB-0A4D-A8CD-19C8B196B598}"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28559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E75500-1705-DA4A-8394-CF50179054C3}" type="datetime1">
              <a:rPr lang="en-US" smtClean="0">
                <a:solidFill>
                  <a:prstClr val="black">
                    <a:tint val="75000"/>
                  </a:prstClr>
                </a:solidFill>
                <a:latin typeface="Calibri"/>
              </a:rPr>
              <a:pPr/>
              <a:t>10/8/19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914400"/>
            <a:fld id="{801FC8C4-B689-411D-8BC1-4DA9A06FF5B4}"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59091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732CA-9DEB-A448-A399-B482293F1D81}" type="datetimeFigureOut">
              <a:rPr lang="en-US" smtClean="0"/>
              <a:t>10/8/19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3840480" cy="871538"/>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276225"/>
            <a:ext cx="3840480" cy="4181475"/>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340892"/>
            <a:ext cx="3840480" cy="279011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732CA-9DEB-A448-A399-B482293F1D81}" type="datetimeFigureOut">
              <a:rPr lang="en-US" smtClean="0"/>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3483D-0F9A-8042-91DB-9256DB46F9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 Id="rId9"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3.xml"/><Relationship Id="rId13" Type="http://schemas.openxmlformats.org/officeDocument/2006/relationships/image" Target="../media/image6.jp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theme" Target="../theme/theme4.xml"/><Relationship Id="rId10" Type="http://schemas.openxmlformats.org/officeDocument/2006/relationships/image" Target="../media/image7.png"/><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80682"/>
            <a:ext cx="8042276" cy="1002717"/>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200151"/>
            <a:ext cx="8042276" cy="32575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4706751"/>
            <a:ext cx="2133600" cy="273844"/>
          </a:xfrm>
          <a:prstGeom prst="rect">
            <a:avLst/>
          </a:prstGeom>
        </p:spPr>
        <p:txBody>
          <a:bodyPr vert="horz" lIns="91440" tIns="45720" rIns="91440" bIns="45720" rtlCol="0" anchor="ctr"/>
          <a:lstStyle>
            <a:lvl1pPr algn="r">
              <a:defRPr sz="1200">
                <a:solidFill>
                  <a:schemeClr val="bg1"/>
                </a:solidFill>
              </a:defRPr>
            </a:lvl1pPr>
          </a:lstStyle>
          <a:p>
            <a:fld id="{431732CA-9DEB-A448-A399-B482293F1D81}" type="datetimeFigureOut">
              <a:rPr lang="en-US" smtClean="0"/>
              <a:t>10/8/19</a:t>
            </a:fld>
            <a:endParaRPr lang="en-US"/>
          </a:p>
        </p:txBody>
      </p:sp>
      <p:sp>
        <p:nvSpPr>
          <p:cNvPr id="5" name="Footer Placeholder 4"/>
          <p:cNvSpPr>
            <a:spLocks noGrp="1"/>
          </p:cNvSpPr>
          <p:nvPr>
            <p:ph type="ftr" sz="quarter" idx="3"/>
          </p:nvPr>
        </p:nvSpPr>
        <p:spPr>
          <a:xfrm>
            <a:off x="264459" y="4706751"/>
            <a:ext cx="4840941" cy="273844"/>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4706751"/>
            <a:ext cx="990600" cy="273844"/>
          </a:xfrm>
          <a:prstGeom prst="rect">
            <a:avLst/>
          </a:prstGeom>
        </p:spPr>
        <p:txBody>
          <a:bodyPr vert="horz" lIns="91440" tIns="45720" rIns="91440" bIns="45720" rtlCol="0" anchor="ctr"/>
          <a:lstStyle>
            <a:lvl1pPr algn="r">
              <a:defRPr sz="3600">
                <a:solidFill>
                  <a:schemeClr val="bg1"/>
                </a:solidFill>
              </a:defRPr>
            </a:lvl1pPr>
          </a:lstStyle>
          <a:p>
            <a:fld id="{6E63483D-0F9A-8042-91DB-9256DB46F9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0" y="0"/>
            <a:ext cx="9144000" cy="5143500"/>
          </a:xfrm>
          <a:prstGeom prst="rect">
            <a:avLst/>
          </a:prstGeom>
          <a:solidFill>
            <a:srgbClr val="04835C"/>
          </a:solidFill>
        </p:spPr>
      </p:pic>
      <p:sp>
        <p:nvSpPr>
          <p:cNvPr id="21" name="Footer Placeholder 2"/>
          <p:cNvSpPr txBox="1">
            <a:spLocks/>
          </p:cNvSpPr>
          <p:nvPr/>
        </p:nvSpPr>
        <p:spPr>
          <a:xfrm>
            <a:off x="457200" y="4767264"/>
            <a:ext cx="4640604" cy="273844"/>
          </a:xfrm>
          <a:prstGeom prst="rect">
            <a:avLst/>
          </a:prstGeom>
        </p:spPr>
        <p:txBody>
          <a:bodyPr vert="horz" lIns="68580" tIns="34290" rIns="68580" bIns="34290" rtlCol="0" anchor="ctr"/>
          <a:lstStyle>
            <a:defPPr>
              <a:defRPr lang="en-US"/>
            </a:defPPr>
            <a:lvl1pPr marL="0" algn="l" defTabSz="914400" rtl="0" eaLnBrk="1" latinLnBrk="0" hangingPunct="1">
              <a:defRPr sz="933" kern="1200">
                <a:solidFill>
                  <a:srgbClr val="A5ACB0"/>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defRPr/>
            </a:pPr>
            <a:endParaRPr lang="en-US" sz="700">
              <a:ea typeface=""/>
            </a:endParaRPr>
          </a:p>
        </p:txBody>
      </p:sp>
      <p:sp>
        <p:nvSpPr>
          <p:cNvPr id="22" name="Slide Number Placeholder 3"/>
          <p:cNvSpPr txBox="1">
            <a:spLocks/>
          </p:cNvSpPr>
          <p:nvPr/>
        </p:nvSpPr>
        <p:spPr>
          <a:xfrm>
            <a:off x="8377238" y="4773227"/>
            <a:ext cx="41518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rgbClr val="A5ACB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CB5F9397-6A25-DF49-B31F-1D876006AFF9}" type="slidenum">
              <a:rPr lang="en-US" smtClean="0">
                <a:latin typeface="Helvetica"/>
              </a:rPr>
              <a:pPr defTabSz="457189"/>
              <a:t>‹#›</a:t>
            </a:fld>
            <a:endParaRPr lang="en-US">
              <a:latin typeface="Helvetica"/>
            </a:endParaRPr>
          </a:p>
        </p:txBody>
      </p:sp>
      <p:sp>
        <p:nvSpPr>
          <p:cNvPr id="5" name="Text Placeholder 2"/>
          <p:cNvSpPr>
            <a:spLocks noGrp="1"/>
          </p:cNvSpPr>
          <p:nvPr>
            <p:ph type="body" idx="1"/>
          </p:nvPr>
        </p:nvSpPr>
        <p:spPr>
          <a:xfrm>
            <a:off x="168892" y="909125"/>
            <a:ext cx="8172839" cy="326350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174010" y="69451"/>
            <a:ext cx="8167721" cy="590309"/>
          </a:xfrm>
          <a:prstGeom prst="rect">
            <a:avLst/>
          </a:prstGeom>
        </p:spPr>
        <p:txBody>
          <a:bodyPr vert="horz" lIns="0" tIns="0" rIns="0" bIns="0" rtlCol="0" anchor="ctr">
            <a:normAutofit/>
          </a:bodyPr>
          <a:lstStyle/>
          <a:p>
            <a:r>
              <a:rPr lang="en-US"/>
              <a:t>Click to edit Master title style</a:t>
            </a:r>
          </a:p>
        </p:txBody>
      </p:sp>
    </p:spTree>
    <p:extLst>
      <p:ext uri="{BB962C8B-B14F-4D97-AF65-F5344CB8AC3E}">
        <p14:creationId xmlns:p14="http://schemas.microsoft.com/office/powerpoint/2010/main" val="12587652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685800" rtl="0" eaLnBrk="1" latinLnBrk="0" hangingPunct="1">
        <a:lnSpc>
          <a:spcPct val="90000"/>
        </a:lnSpc>
        <a:spcBef>
          <a:spcPct val="0"/>
        </a:spcBef>
        <a:buNone/>
        <a:defRPr sz="2400" kern="1200" cap="all" baseline="0">
          <a:solidFill>
            <a:schemeClr val="bg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Clr>
          <a:schemeClr val="bg1"/>
        </a:buClr>
        <a:buFont typeface="Arial"/>
        <a:buChar char="•"/>
        <a:defRPr sz="2100" b="1" kern="1200">
          <a:solidFill>
            <a:srgbClr val="04835C"/>
          </a:solidFill>
          <a:latin typeface="Helvetica" charset="0"/>
          <a:ea typeface="Helvetica" charset="0"/>
          <a:cs typeface="Helvetica" charset="0"/>
        </a:defRPr>
      </a:lvl1pPr>
      <a:lvl2pPr marL="300038" indent="-127397" algn="l" defTabSz="685800" rtl="0" eaLnBrk="1" latinLnBrk="0" hangingPunct="1">
        <a:lnSpc>
          <a:spcPct val="90000"/>
        </a:lnSpc>
        <a:spcBef>
          <a:spcPts val="375"/>
        </a:spcBef>
        <a:buClr>
          <a:srgbClr val="04835C"/>
        </a:buClr>
        <a:buFont typeface="Arial"/>
        <a:buChar char="•"/>
        <a:tabLst/>
        <a:defRPr sz="1400" kern="1200">
          <a:solidFill>
            <a:schemeClr val="tx1"/>
          </a:solidFill>
          <a:latin typeface="Helvetica" charset="0"/>
          <a:ea typeface="Helvetica" charset="0"/>
          <a:cs typeface="Helvetica" charset="0"/>
        </a:defRPr>
      </a:lvl2pPr>
      <a:lvl3pPr marL="432197" indent="-132160" algn="l" defTabSz="685800" rtl="0" eaLnBrk="1" latinLnBrk="0" hangingPunct="1">
        <a:lnSpc>
          <a:spcPct val="90000"/>
        </a:lnSpc>
        <a:spcBef>
          <a:spcPts val="375"/>
        </a:spcBef>
        <a:buClr>
          <a:schemeClr val="tx1"/>
        </a:buClr>
        <a:buFont typeface=".AppleSystemUIFont" charset="-120"/>
        <a:buChar char="-"/>
        <a:tabLst/>
        <a:defRPr sz="1400" kern="1200">
          <a:solidFill>
            <a:schemeClr val="tx1"/>
          </a:solidFill>
          <a:latin typeface="Helvetica" charset="0"/>
          <a:ea typeface="Helvetica" charset="0"/>
          <a:cs typeface="Helvetica" charset="0"/>
        </a:defRPr>
      </a:lvl3pPr>
      <a:lvl4pPr marL="432197" indent="-132160" algn="l" defTabSz="685800" rtl="0" eaLnBrk="1" latinLnBrk="0" hangingPunct="1">
        <a:lnSpc>
          <a:spcPct val="90000"/>
        </a:lnSpc>
        <a:spcBef>
          <a:spcPts val="375"/>
        </a:spcBef>
        <a:buClr>
          <a:schemeClr val="tx1"/>
        </a:buClr>
        <a:buFont typeface=".AppleSystemUIFont" charset="-120"/>
        <a:buChar char="-"/>
        <a:tabLst/>
        <a:defRPr sz="1400" kern="1200">
          <a:solidFill>
            <a:schemeClr val="tx1"/>
          </a:solidFill>
          <a:latin typeface="Helvetica" charset="0"/>
          <a:ea typeface="Helvetica" charset="0"/>
          <a:cs typeface="Helvetica" charset="0"/>
        </a:defRPr>
      </a:lvl4pPr>
      <a:lvl5pPr marL="432197" indent="-132160" algn="l" defTabSz="685800" rtl="0" eaLnBrk="1" latinLnBrk="0" hangingPunct="1">
        <a:lnSpc>
          <a:spcPct val="90000"/>
        </a:lnSpc>
        <a:spcBef>
          <a:spcPts val="375"/>
        </a:spcBef>
        <a:buClr>
          <a:schemeClr val="tx1"/>
        </a:buClr>
        <a:buFont typeface=".AppleSystemUIFont" charset="-120"/>
        <a:buChar char="-"/>
        <a:tabLst/>
        <a:defRPr sz="140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3619534-554C-4457-B12D-B752C57892E9}" type="datetimeFigureOut">
              <a:rPr lang="en-US" smtClean="0">
                <a:solidFill>
                  <a:prstClr val="black">
                    <a:tint val="75000"/>
                  </a:prstClr>
                </a:solidFill>
                <a:latin typeface="Calibri"/>
              </a:rPr>
              <a:pPr defTabSz="914400"/>
              <a:t>10/8/19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7B8E1D7-7BC0-455B-8180-A4AFDF49430C}"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5687271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91869"/>
          </a:xfrm>
          <a:prstGeom prst="rect">
            <a:avLst/>
          </a:prstGeom>
        </p:spPr>
        <p:txBody>
          <a:bodyPr vert="horz" wrap="square"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0693" y="986870"/>
            <a:ext cx="8491073" cy="35891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80453" y="4827174"/>
            <a:ext cx="601339"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7E8C47A-6F4F-4ACC-A320-EBAABBC2BD65}"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0652271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txStyles>
    <p:titleStyle>
      <a:lvl1pPr algn="ctr" defTabSz="914400" rtl="0" eaLnBrk="1" latinLnBrk="0" hangingPunct="1">
        <a:lnSpc>
          <a:spcPct val="90000"/>
        </a:lnSpc>
        <a:spcBef>
          <a:spcPct val="0"/>
        </a:spcBef>
        <a:buNone/>
        <a:defRPr sz="3600" b="1" kern="1200">
          <a:solidFill>
            <a:schemeClr val="tx1"/>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D20AA23-27A9-A34E-AD1D-2BCB28E43AF8}" type="datetime1">
              <a:rPr lang="en-US" smtClean="0">
                <a:solidFill>
                  <a:prstClr val="black">
                    <a:tint val="75000"/>
                  </a:prstClr>
                </a:solidFill>
                <a:latin typeface="Calibri"/>
              </a:rPr>
              <a:pPr defTabSz="914400"/>
              <a:t>10/8/19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Tree>
    <p:extLst>
      <p:ext uri="{BB962C8B-B14F-4D97-AF65-F5344CB8AC3E}">
        <p14:creationId xmlns:p14="http://schemas.microsoft.com/office/powerpoint/2010/main" val="243040885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D20AA23-27A9-A34E-AD1D-2BCB28E43AF8}" type="datetime1">
              <a:rPr lang="en-US" smtClean="0">
                <a:solidFill>
                  <a:prstClr val="black">
                    <a:tint val="75000"/>
                  </a:prstClr>
                </a:solidFill>
                <a:latin typeface="Calibri"/>
              </a:rPr>
              <a:pPr defTabSz="914400"/>
              <a:t>10/8/19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Tree>
    <p:extLst>
      <p:ext uri="{BB962C8B-B14F-4D97-AF65-F5344CB8AC3E}">
        <p14:creationId xmlns:p14="http://schemas.microsoft.com/office/powerpoint/2010/main" val="24304088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D20AA23-27A9-A34E-AD1D-2BCB28E43AF8}" type="datetime1">
              <a:rPr lang="en-US" smtClean="0">
                <a:solidFill>
                  <a:prstClr val="black">
                    <a:tint val="75000"/>
                  </a:prstClr>
                </a:solidFill>
                <a:latin typeface="Calibri"/>
              </a:rPr>
              <a:pPr defTabSz="914400"/>
              <a:t>10/8/19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Tree>
    <p:extLst>
      <p:ext uri="{BB962C8B-B14F-4D97-AF65-F5344CB8AC3E}">
        <p14:creationId xmlns:p14="http://schemas.microsoft.com/office/powerpoint/2010/main" val="243040885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astweb.com" TargetMode="External"/><Relationship Id="rId3" Type="http://schemas.openxmlformats.org/officeDocument/2006/relationships/hyperlink" Target="http://www.scholarships.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e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eg"/><Relationship Id="rId8"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28.png"/><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8.png"/><Relationship Id="rId5" Type="http://schemas.openxmlformats.org/officeDocument/2006/relationships/image" Target="../media/image34.png"/><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6.png"/><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7.png"/><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8.png"/><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8.png"/><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8.png"/><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41.png"/><Relationship Id="rId1" Type="http://schemas.openxmlformats.org/officeDocument/2006/relationships/slideLayout" Target="../slideLayouts/slideLayout33.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3.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33.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s://creativecommons.org/2017/06/06/us-doe-open-licensing/" TargetMode="External"/><Relationship Id="rId1" Type="http://schemas.openxmlformats.org/officeDocument/2006/relationships/slideLayout" Target="../slideLayouts/slideLayout33.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3.xml"/><Relationship Id="rId2" Type="http://schemas.openxmlformats.org/officeDocument/2006/relationships/hyperlink" Target="http://duckbrand.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33.xml"/><Relationship Id="rId2" Type="http://schemas.openxmlformats.org/officeDocument/2006/relationships/diagramData" Target="../diagrams/data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33.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36.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54" y="1382329"/>
            <a:ext cx="8524518" cy="2484821"/>
          </a:xfrm>
          <a:prstGeom prst="rect">
            <a:avLst/>
          </a:prstGeom>
        </p:spPr>
      </p:pic>
    </p:spTree>
    <p:extLst>
      <p:ext uri="{BB962C8B-B14F-4D97-AF65-F5344CB8AC3E}">
        <p14:creationId xmlns:p14="http://schemas.microsoft.com/office/powerpoint/2010/main" val="19467594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32630"/>
            <a:ext cx="8042276" cy="1002717"/>
          </a:xfrm>
        </p:spPr>
        <p:txBody>
          <a:bodyPr/>
          <a:lstStyle/>
          <a:p>
            <a:r>
              <a:rPr lang="en-US" dirty="0" smtClean="0"/>
              <a:t>Scholarships – Types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Non-College Based Scholarships</a:t>
            </a:r>
          </a:p>
          <a:p>
            <a:pPr lvl="1"/>
            <a:r>
              <a:rPr lang="en-US" dirty="0"/>
              <a:t>Community offerings, national offerings, local organizations</a:t>
            </a:r>
          </a:p>
          <a:p>
            <a:pPr lvl="1"/>
            <a:r>
              <a:rPr lang="en-US" dirty="0"/>
              <a:t>Deadlines often Spring or even later!</a:t>
            </a:r>
          </a:p>
          <a:p>
            <a:pPr lvl="1"/>
            <a:r>
              <a:rPr lang="en-US" dirty="0"/>
              <a:t>Found in many, many places</a:t>
            </a:r>
          </a:p>
          <a:p>
            <a:r>
              <a:rPr lang="en-US" dirty="0" smtClean="0"/>
              <a:t>Where?</a:t>
            </a:r>
          </a:p>
          <a:p>
            <a:pPr lvl="1"/>
            <a:r>
              <a:rPr lang="en-US" dirty="0" smtClean="0"/>
              <a:t>Scholarship databases – tons of searchable lists</a:t>
            </a:r>
          </a:p>
          <a:p>
            <a:pPr lvl="2"/>
            <a:r>
              <a:rPr lang="en-US" dirty="0" smtClean="0">
                <a:hlinkClick r:id="rId2"/>
              </a:rPr>
              <a:t>www.goingmerry.com</a:t>
            </a:r>
          </a:p>
          <a:p>
            <a:pPr lvl="2"/>
            <a:r>
              <a:rPr lang="en-US" dirty="0" smtClean="0">
                <a:hlinkClick r:id="rId2"/>
              </a:rPr>
              <a:t>www.fastweb.com</a:t>
            </a:r>
            <a:endParaRPr lang="en-US" dirty="0" smtClean="0"/>
          </a:p>
          <a:p>
            <a:pPr lvl="2"/>
            <a:r>
              <a:rPr lang="en-US" dirty="0" smtClean="0">
                <a:hlinkClick r:id="rId3"/>
              </a:rPr>
              <a:t>www.scholarships.com</a:t>
            </a:r>
            <a:endParaRPr lang="en-US" dirty="0" smtClean="0"/>
          </a:p>
          <a:p>
            <a:pPr lvl="1"/>
            <a:r>
              <a:rPr lang="en-US" dirty="0" smtClean="0"/>
              <a:t>School counseling websites</a:t>
            </a:r>
          </a:p>
          <a:p>
            <a:pPr lvl="1"/>
            <a:r>
              <a:rPr lang="en-US" dirty="0" smtClean="0"/>
              <a:t>Google and other “generic searches”</a:t>
            </a:r>
          </a:p>
        </p:txBody>
      </p:sp>
    </p:spTree>
    <p:extLst>
      <p:ext uri="{BB962C8B-B14F-4D97-AF65-F5344CB8AC3E}">
        <p14:creationId xmlns:p14="http://schemas.microsoft.com/office/powerpoint/2010/main" val="1806093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52022"/>
            <a:ext cx="8042276" cy="1002717"/>
          </a:xfrm>
        </p:spPr>
        <p:txBody>
          <a:bodyPr/>
          <a:lstStyle/>
          <a:p>
            <a:r>
              <a:rPr lang="en-US" dirty="0" smtClean="0"/>
              <a:t>Check These Out…</a:t>
            </a:r>
            <a:endParaRPr lang="en-US" dirty="0"/>
          </a:p>
        </p:txBody>
      </p:sp>
      <p:sp>
        <p:nvSpPr>
          <p:cNvPr id="3" name="Content Placeholder 2"/>
          <p:cNvSpPr>
            <a:spLocks noGrp="1"/>
          </p:cNvSpPr>
          <p:nvPr>
            <p:ph idx="1"/>
          </p:nvPr>
        </p:nvSpPr>
        <p:spPr>
          <a:xfrm>
            <a:off x="549275" y="1200151"/>
            <a:ext cx="8042276" cy="3839510"/>
          </a:xfrm>
        </p:spPr>
        <p:txBody>
          <a:bodyPr>
            <a:normAutofit fontScale="70000" lnSpcReduction="20000"/>
          </a:bodyPr>
          <a:lstStyle/>
          <a:p>
            <a:r>
              <a:rPr lang="en-US" dirty="0" smtClean="0"/>
              <a:t>gcps-foundation.org/scholarships</a:t>
            </a:r>
          </a:p>
          <a:p>
            <a:pPr lvl="1"/>
            <a:r>
              <a:rPr lang="en-US" dirty="0" smtClean="0"/>
              <a:t>Entire list of scholarships for Gwinnett students</a:t>
            </a:r>
          </a:p>
          <a:p>
            <a:pPr lvl="1"/>
            <a:r>
              <a:rPr lang="en-US" dirty="0" smtClean="0"/>
              <a:t>Updated applications typically available in the fall.</a:t>
            </a:r>
          </a:p>
          <a:p>
            <a:r>
              <a:rPr lang="en-US" dirty="0" smtClean="0"/>
              <a:t>Area PTSA Scholarships	</a:t>
            </a:r>
          </a:p>
          <a:p>
            <a:pPr lvl="1"/>
            <a:r>
              <a:rPr lang="en-US" dirty="0" smtClean="0"/>
              <a:t>Some offer up to $750 scholarships PER SCHOOL for the county! </a:t>
            </a:r>
          </a:p>
          <a:p>
            <a:r>
              <a:rPr lang="en-US" dirty="0" err="1" smtClean="0"/>
              <a:t>Questbridge</a:t>
            </a:r>
            <a:r>
              <a:rPr lang="en-US" dirty="0" smtClean="0"/>
              <a:t> College Match</a:t>
            </a:r>
          </a:p>
          <a:p>
            <a:pPr lvl="1"/>
            <a:r>
              <a:rPr lang="en-US" dirty="0" smtClean="0"/>
              <a:t>For low-income, high-achieving students</a:t>
            </a:r>
          </a:p>
          <a:p>
            <a:r>
              <a:rPr lang="en-US" dirty="0" smtClean="0"/>
              <a:t>Gates Scholarship</a:t>
            </a:r>
            <a:endParaRPr lang="en-US" dirty="0"/>
          </a:p>
          <a:p>
            <a:pPr lvl="1"/>
            <a:r>
              <a:rPr lang="en-US" dirty="0"/>
              <a:t>For low-income, </a:t>
            </a:r>
            <a:r>
              <a:rPr lang="en-US" dirty="0" smtClean="0"/>
              <a:t>high-achieving, minority </a:t>
            </a:r>
            <a:r>
              <a:rPr lang="en-US" dirty="0"/>
              <a:t>students</a:t>
            </a:r>
          </a:p>
          <a:p>
            <a:r>
              <a:rPr lang="en-US" dirty="0" smtClean="0"/>
              <a:t>Lists from local schools!</a:t>
            </a:r>
          </a:p>
          <a:p>
            <a:pPr lvl="1"/>
            <a:r>
              <a:rPr lang="en-US" dirty="0" smtClean="0"/>
              <a:t>Check other schools’ counseling pages, even out of county</a:t>
            </a:r>
          </a:p>
        </p:txBody>
      </p:sp>
    </p:spTree>
    <p:extLst>
      <p:ext uri="{BB962C8B-B14F-4D97-AF65-F5344CB8AC3E}">
        <p14:creationId xmlns:p14="http://schemas.microsoft.com/office/powerpoint/2010/main" val="135374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32630"/>
            <a:ext cx="8042276" cy="1002717"/>
          </a:xfrm>
        </p:spPr>
        <p:txBody>
          <a:bodyPr/>
          <a:lstStyle/>
          <a:p>
            <a:r>
              <a:rPr lang="en-US" dirty="0" smtClean="0"/>
              <a:t>Final Thoughts…</a:t>
            </a:r>
            <a:endParaRPr lang="en-US" dirty="0"/>
          </a:p>
        </p:txBody>
      </p:sp>
      <p:sp>
        <p:nvSpPr>
          <p:cNvPr id="3" name="Content Placeholder 2"/>
          <p:cNvSpPr>
            <a:spLocks noGrp="1"/>
          </p:cNvSpPr>
          <p:nvPr>
            <p:ph idx="1"/>
          </p:nvPr>
        </p:nvSpPr>
        <p:spPr/>
        <p:txBody>
          <a:bodyPr/>
          <a:lstStyle/>
          <a:p>
            <a:r>
              <a:rPr lang="en-US" dirty="0" smtClean="0"/>
              <a:t>Start this process NOW and dedicate a little time each week. Do a personal “cost-benefit analysis” to decide whether or not to apply.</a:t>
            </a:r>
          </a:p>
          <a:p>
            <a:r>
              <a:rPr lang="en-US" dirty="0" smtClean="0"/>
              <a:t>Paying for college is a family decision…YOU decide what you are willing and able to afford</a:t>
            </a:r>
          </a:p>
          <a:p>
            <a:r>
              <a:rPr lang="en-US" dirty="0" smtClean="0"/>
              <a:t>Discuss finances EARLY and come up with plans based on what may happen with financial aid.</a:t>
            </a:r>
          </a:p>
          <a:p>
            <a:endParaRPr lang="en-US" dirty="0" smtClean="0"/>
          </a:p>
          <a:p>
            <a:endParaRPr lang="en-US" dirty="0"/>
          </a:p>
        </p:txBody>
      </p:sp>
    </p:spTree>
    <p:extLst>
      <p:ext uri="{BB962C8B-B14F-4D97-AF65-F5344CB8AC3E}">
        <p14:creationId xmlns:p14="http://schemas.microsoft.com/office/powerpoint/2010/main" val="316163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54" y="1382329"/>
            <a:ext cx="8524518" cy="2484821"/>
          </a:xfrm>
          <a:prstGeom prst="rect">
            <a:avLst/>
          </a:prstGeom>
        </p:spPr>
      </p:pic>
    </p:spTree>
    <p:extLst>
      <p:ext uri="{BB962C8B-B14F-4D97-AF65-F5344CB8AC3E}">
        <p14:creationId xmlns:p14="http://schemas.microsoft.com/office/powerpoint/2010/main" val="19467594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lnSpcReduction="20000"/>
          </a:bodyPr>
          <a:lstStyle/>
          <a:p>
            <a:r>
              <a:rPr lang="en-US" sz="2900" b="1" dirty="0">
                <a:latin typeface="Helvetica"/>
                <a:cs typeface="Helvetica"/>
              </a:rPr>
              <a:t>Lawana Haynes</a:t>
            </a:r>
          </a:p>
          <a:p>
            <a:r>
              <a:rPr lang="en-US" sz="1800" cap="none" dirty="0">
                <a:latin typeface="Helvetica" panose="020B0604020202020204" pitchFamily="34" charset="0"/>
                <a:cs typeface="Helvetica" panose="020B0604020202020204" pitchFamily="34" charset="0"/>
              </a:rPr>
              <a:t>Assistant Director, Financial Aid - Customer Service</a:t>
            </a:r>
          </a:p>
          <a:p>
            <a:r>
              <a:rPr lang="en-US" sz="1800" cap="none" dirty="0">
                <a:latin typeface="Helvetica" panose="020B0604020202020204" pitchFamily="34" charset="0"/>
                <a:cs typeface="Helvetica" panose="020B0604020202020204" pitchFamily="34" charset="0"/>
              </a:rPr>
              <a:t>Program Director, Elite Scholars Program</a:t>
            </a:r>
          </a:p>
        </p:txBody>
      </p:sp>
    </p:spTree>
    <p:extLst>
      <p:ext uri="{BB962C8B-B14F-4D97-AF65-F5344CB8AC3E}">
        <p14:creationId xmlns:p14="http://schemas.microsoft.com/office/powerpoint/2010/main" val="14939617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b="1" dirty="0" smtClean="0">
                <a:latin typeface="Helvetica"/>
                <a:cs typeface="Helvetica"/>
              </a:rPr>
              <a:t>Things to know: admissions &amp; scholarship</a:t>
            </a:r>
            <a:endParaRPr lang="en-US" b="1" dirty="0">
              <a:latin typeface="Helvetica"/>
              <a:cs typeface="Helvetica"/>
            </a:endParaRPr>
          </a:p>
        </p:txBody>
      </p:sp>
      <p:pic>
        <p:nvPicPr>
          <p:cNvPr id="2" name="Picture 1"/>
          <p:cNvPicPr>
            <a:picLocks noChangeAspect="1"/>
          </p:cNvPicPr>
          <p:nvPr/>
        </p:nvPicPr>
        <p:blipFill>
          <a:blip r:embed="rId2"/>
          <a:stretch>
            <a:fillRect/>
          </a:stretch>
        </p:blipFill>
        <p:spPr>
          <a:xfrm>
            <a:off x="3977438" y="1557780"/>
            <a:ext cx="4686707" cy="2999492"/>
          </a:xfrm>
          <a:prstGeom prst="rect">
            <a:avLst/>
          </a:prstGeom>
        </p:spPr>
      </p:pic>
      <p:pic>
        <p:nvPicPr>
          <p:cNvPr id="9" name="Picture 8"/>
          <p:cNvPicPr>
            <a:picLocks noChangeAspect="1"/>
          </p:cNvPicPr>
          <p:nvPr/>
        </p:nvPicPr>
        <p:blipFill>
          <a:blip r:embed="rId3"/>
          <a:stretch>
            <a:fillRect/>
          </a:stretch>
        </p:blipFill>
        <p:spPr>
          <a:xfrm>
            <a:off x="358832" y="2377136"/>
            <a:ext cx="4661406" cy="2620769"/>
          </a:xfrm>
          <a:prstGeom prst="rect">
            <a:avLst/>
          </a:prstGeom>
        </p:spPr>
      </p:pic>
      <p:pic>
        <p:nvPicPr>
          <p:cNvPr id="8" name="Picture 7"/>
          <p:cNvPicPr>
            <a:picLocks noChangeAspect="1"/>
          </p:cNvPicPr>
          <p:nvPr/>
        </p:nvPicPr>
        <p:blipFill>
          <a:blip r:embed="rId4"/>
          <a:stretch>
            <a:fillRect/>
          </a:stretch>
        </p:blipFill>
        <p:spPr>
          <a:xfrm>
            <a:off x="515054" y="1141643"/>
            <a:ext cx="3859103" cy="1216258"/>
          </a:xfrm>
          <a:prstGeom prst="rect">
            <a:avLst/>
          </a:prstGeom>
        </p:spPr>
      </p:pic>
      <p:pic>
        <p:nvPicPr>
          <p:cNvPr id="6" name="Picture 5"/>
          <p:cNvPicPr>
            <a:picLocks noChangeAspect="1"/>
          </p:cNvPicPr>
          <p:nvPr/>
        </p:nvPicPr>
        <p:blipFill>
          <a:blip r:embed="rId5"/>
          <a:stretch>
            <a:fillRect/>
          </a:stretch>
        </p:blipFill>
        <p:spPr>
          <a:xfrm>
            <a:off x="7240577" y="796322"/>
            <a:ext cx="1554615" cy="1037934"/>
          </a:xfrm>
          <a:prstGeom prst="rect">
            <a:avLst/>
          </a:prstGeom>
        </p:spPr>
      </p:pic>
      <p:pic>
        <p:nvPicPr>
          <p:cNvPr id="10" name="Picture 9"/>
          <p:cNvPicPr>
            <a:picLocks noChangeAspect="1"/>
          </p:cNvPicPr>
          <p:nvPr/>
        </p:nvPicPr>
        <p:blipFill>
          <a:blip r:embed="rId6"/>
          <a:stretch>
            <a:fillRect/>
          </a:stretch>
        </p:blipFill>
        <p:spPr>
          <a:xfrm>
            <a:off x="5980148" y="3956718"/>
            <a:ext cx="681287" cy="877900"/>
          </a:xfrm>
          <a:prstGeom prst="rect">
            <a:avLst/>
          </a:prstGeom>
        </p:spPr>
      </p:pic>
      <p:sp>
        <p:nvSpPr>
          <p:cNvPr id="3" name="TextBox 2"/>
          <p:cNvSpPr txBox="1"/>
          <p:nvPr/>
        </p:nvSpPr>
        <p:spPr>
          <a:xfrm>
            <a:off x="136072" y="1279072"/>
            <a:ext cx="685800" cy="685800"/>
          </a:xfrm>
          <a:prstGeom prst="rect">
            <a:avLst/>
          </a:prstGeom>
        </p:spPr>
        <p:txBody>
          <a:bodyPr vert="horz" wrap="none" lIns="68579" tIns="34289" rIns="68579" bIns="34289" rtlCol="0" anchor="b">
            <a:noAutofit/>
          </a:bodyPr>
          <a:lstStyle/>
          <a:p>
            <a:pPr defTabSz="457178">
              <a:lnSpc>
                <a:spcPct val="90000"/>
              </a:lnSpc>
              <a:spcBef>
                <a:spcPct val="0"/>
              </a:spcBef>
            </a:pPr>
            <a:endParaRPr lang="en-US" sz="3000" cap="all" dirty="0">
              <a:solidFill>
                <a:sysClr val="window" lastClr="FFFFFF"/>
              </a:solidFill>
              <a:latin typeface="Helvetica" panose="020B0604020202020204" pitchFamily="34" charset="0"/>
              <a:ea typeface=""/>
              <a:cs typeface="Helvetica" panose="020B0604020202020204" pitchFamily="34" charset="0"/>
            </a:endParaRPr>
          </a:p>
        </p:txBody>
      </p:sp>
    </p:spTree>
    <p:extLst>
      <p:ext uri="{BB962C8B-B14F-4D97-AF65-F5344CB8AC3E}">
        <p14:creationId xmlns:p14="http://schemas.microsoft.com/office/powerpoint/2010/main" val="11797797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2700" b="1" dirty="0">
                <a:latin typeface="Helvetica"/>
                <a:cs typeface="Helvetica"/>
              </a:rPr>
              <a:t>Admissions process</a:t>
            </a:r>
          </a:p>
        </p:txBody>
      </p:sp>
      <p:pic>
        <p:nvPicPr>
          <p:cNvPr id="3" name="Picture 2"/>
          <p:cNvPicPr>
            <a:picLocks noChangeAspect="1"/>
          </p:cNvPicPr>
          <p:nvPr/>
        </p:nvPicPr>
        <p:blipFill>
          <a:blip r:embed="rId2"/>
          <a:stretch>
            <a:fillRect/>
          </a:stretch>
        </p:blipFill>
        <p:spPr>
          <a:xfrm>
            <a:off x="366768" y="1365727"/>
            <a:ext cx="3141236" cy="3657917"/>
          </a:xfrm>
          <a:prstGeom prst="rect">
            <a:avLst/>
          </a:prstGeom>
        </p:spPr>
      </p:pic>
      <p:pic>
        <p:nvPicPr>
          <p:cNvPr id="7" name="Picture 6"/>
          <p:cNvPicPr>
            <a:picLocks noChangeAspect="1"/>
          </p:cNvPicPr>
          <p:nvPr/>
        </p:nvPicPr>
        <p:blipFill>
          <a:blip r:embed="rId3"/>
          <a:stretch>
            <a:fillRect/>
          </a:stretch>
        </p:blipFill>
        <p:spPr>
          <a:xfrm>
            <a:off x="4819827" y="2386493"/>
            <a:ext cx="3923116" cy="2130737"/>
          </a:xfrm>
          <a:prstGeom prst="rect">
            <a:avLst/>
          </a:prstGeom>
        </p:spPr>
      </p:pic>
      <p:pic>
        <p:nvPicPr>
          <p:cNvPr id="5" name="Picture 4"/>
          <p:cNvPicPr>
            <a:picLocks noChangeAspect="1"/>
          </p:cNvPicPr>
          <p:nvPr/>
        </p:nvPicPr>
        <p:blipFill>
          <a:blip r:embed="rId4"/>
          <a:stretch>
            <a:fillRect/>
          </a:stretch>
        </p:blipFill>
        <p:spPr>
          <a:xfrm>
            <a:off x="3217430" y="659761"/>
            <a:ext cx="2674852" cy="2693141"/>
          </a:xfrm>
          <a:prstGeom prst="rect">
            <a:avLst/>
          </a:prstGeom>
        </p:spPr>
      </p:pic>
    </p:spTree>
    <p:extLst>
      <p:ext uri="{BB962C8B-B14F-4D97-AF65-F5344CB8AC3E}">
        <p14:creationId xmlns:p14="http://schemas.microsoft.com/office/powerpoint/2010/main" val="32327680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Save Money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014" y="1413283"/>
            <a:ext cx="5087733" cy="3394472"/>
          </a:xfrm>
          <a:prstGeom prst="rect">
            <a:avLst/>
          </a:prstGeom>
        </p:spPr>
      </p:pic>
      <p:sp>
        <p:nvSpPr>
          <p:cNvPr id="4" name="Title 3"/>
          <p:cNvSpPr>
            <a:spLocks noGrp="1"/>
          </p:cNvSpPr>
          <p:nvPr>
            <p:ph type="title"/>
          </p:nvPr>
        </p:nvSpPr>
        <p:spPr/>
        <p:txBody>
          <a:bodyPr>
            <a:normAutofit/>
          </a:bodyPr>
          <a:lstStyle/>
          <a:p>
            <a:pPr algn="ctr"/>
            <a:r>
              <a:rPr lang="en-US" sz="2700" b="1" dirty="0">
                <a:latin typeface="Helvetica"/>
                <a:cs typeface="Helvetica"/>
              </a:rPr>
              <a:t>scholarships</a:t>
            </a:r>
          </a:p>
        </p:txBody>
      </p:sp>
      <p:pic>
        <p:nvPicPr>
          <p:cNvPr id="6" name="Picture 5" descr="Youth Job Connection Sessions Launched in Halt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339" y="865565"/>
            <a:ext cx="2464379" cy="1386213"/>
          </a:xfrm>
          <a:prstGeom prst="rect">
            <a:avLst/>
          </a:prstGeom>
        </p:spPr>
      </p:pic>
      <p:pic>
        <p:nvPicPr>
          <p:cNvPr id="7" name="Picture 6" descr="Who will get the scholarships in the new, expensive worl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1754" y="821018"/>
            <a:ext cx="1527048" cy="1012698"/>
          </a:xfrm>
          <a:prstGeom prst="rect">
            <a:avLst/>
          </a:prstGeom>
        </p:spPr>
      </p:pic>
      <p:pic>
        <p:nvPicPr>
          <p:cNvPr id="8" name="Picture 7" descr="The More, The Messi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426" y="821018"/>
            <a:ext cx="2714625" cy="1428750"/>
          </a:xfrm>
          <a:prstGeom prst="rect">
            <a:avLst/>
          </a:prstGeom>
        </p:spPr>
      </p:pic>
      <p:pic>
        <p:nvPicPr>
          <p:cNvPr id="10" name="Picture 9" descr="دليل المنح الدراسية 2014 - 2015 | مدونة فرصة عمل"/>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9858" y="2573480"/>
            <a:ext cx="2273717" cy="1495601"/>
          </a:xfrm>
          <a:prstGeom prst="rect">
            <a:avLst/>
          </a:prstGeom>
        </p:spPr>
      </p:pic>
      <p:pic>
        <p:nvPicPr>
          <p:cNvPr id="11" name="Picture 10" descr="Financial Aid - Clipboard imag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6315" y="3827272"/>
            <a:ext cx="1611110" cy="1074074"/>
          </a:xfrm>
          <a:prstGeom prst="rect">
            <a:avLst/>
          </a:prstGeom>
        </p:spPr>
      </p:pic>
      <p:pic>
        <p:nvPicPr>
          <p:cNvPr id="5" name="Picture 4" descr="Money tree PNG ima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009" y="1925091"/>
            <a:ext cx="2654916" cy="2905985"/>
          </a:xfrm>
          <a:prstGeom prst="rect">
            <a:avLst/>
          </a:prstGeom>
        </p:spPr>
      </p:pic>
    </p:spTree>
    <p:extLst>
      <p:ext uri="{BB962C8B-B14F-4D97-AF65-F5344CB8AC3E}">
        <p14:creationId xmlns:p14="http://schemas.microsoft.com/office/powerpoint/2010/main" val="13384740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2700" b="1" dirty="0">
                <a:latin typeface="Helvetica"/>
                <a:cs typeface="Helvetica"/>
              </a:rPr>
              <a:t>resources</a:t>
            </a:r>
          </a:p>
        </p:txBody>
      </p:sp>
      <p:sp>
        <p:nvSpPr>
          <p:cNvPr id="6" name="Content Placeholder 6"/>
          <p:cNvSpPr txBox="1">
            <a:spLocks/>
          </p:cNvSpPr>
          <p:nvPr/>
        </p:nvSpPr>
        <p:spPr>
          <a:xfrm>
            <a:off x="339745" y="1674496"/>
            <a:ext cx="8158461" cy="2703194"/>
          </a:xfrm>
          <a:prstGeom prst="rect">
            <a:avLst/>
          </a:prstGeom>
        </p:spPr>
        <p:txBody>
          <a:bodyPr lIns="68579" tIns="34289" rIns="68579" bIns="34289">
            <a:normAutofit fontScale="92500" lnSpcReduction="20000"/>
          </a:bodyPr>
          <a:lstStyle>
            <a:lvl1pPr marL="228600" indent="-228600" algn="l" defTabSz="914400" rtl="0" eaLnBrk="1" latinLnBrk="0" hangingPunct="1">
              <a:lnSpc>
                <a:spcPct val="90000"/>
              </a:lnSpc>
              <a:spcBef>
                <a:spcPts val="1000"/>
              </a:spcBef>
              <a:buClr>
                <a:schemeClr val="bg1"/>
              </a:buClr>
              <a:buFont typeface="Arial"/>
              <a:buChar char="•"/>
              <a:defRPr sz="2800" b="1" kern="1200">
                <a:solidFill>
                  <a:srgbClr val="04835C"/>
                </a:solidFill>
                <a:latin typeface="Helvetica" charset="0"/>
                <a:ea typeface="Helvetica" charset="0"/>
                <a:cs typeface="Helvetica" charset="0"/>
              </a:defRPr>
            </a:lvl1pPr>
            <a:lvl2pPr marL="400050" indent="-169863" algn="l" defTabSz="914400" rtl="0" eaLnBrk="1" latinLnBrk="0" hangingPunct="1">
              <a:lnSpc>
                <a:spcPct val="90000"/>
              </a:lnSpc>
              <a:spcBef>
                <a:spcPts val="500"/>
              </a:spcBef>
              <a:buClr>
                <a:srgbClr val="04835C"/>
              </a:buClr>
              <a:buFont typeface="Arial"/>
              <a:buChar char="•"/>
              <a:tabLst/>
              <a:defRPr sz="1800" kern="1200">
                <a:solidFill>
                  <a:schemeClr val="tx1"/>
                </a:solidFill>
                <a:latin typeface="Helvetica" charset="0"/>
                <a:ea typeface="Helvetica" charset="0"/>
                <a:cs typeface="Helvetica" charset="0"/>
              </a:defRPr>
            </a:lvl2pPr>
            <a:lvl3pPr marL="576263" indent="-176213" algn="l" defTabSz="914400" rtl="0" eaLnBrk="1" latinLnBrk="0" hangingPunct="1">
              <a:lnSpc>
                <a:spcPct val="90000"/>
              </a:lnSpc>
              <a:spcBef>
                <a:spcPts val="500"/>
              </a:spcBef>
              <a:buClr>
                <a:schemeClr val="tx1"/>
              </a:buClr>
              <a:buFont typeface=".AppleSystemUIFont" charset="-120"/>
              <a:buChar char="-"/>
              <a:tabLst/>
              <a:defRPr sz="1800" kern="1200">
                <a:solidFill>
                  <a:schemeClr val="tx1"/>
                </a:solidFill>
                <a:latin typeface="Helvetica" charset="0"/>
                <a:ea typeface="Helvetica" charset="0"/>
                <a:cs typeface="Helvetica" charset="0"/>
              </a:defRPr>
            </a:lvl3pPr>
            <a:lvl4pPr marL="576263" indent="-176213" algn="l" defTabSz="914400" rtl="0" eaLnBrk="1" latinLnBrk="0" hangingPunct="1">
              <a:lnSpc>
                <a:spcPct val="90000"/>
              </a:lnSpc>
              <a:spcBef>
                <a:spcPts val="500"/>
              </a:spcBef>
              <a:buClr>
                <a:schemeClr val="tx1"/>
              </a:buClr>
              <a:buFont typeface=".AppleSystemUIFont" charset="-120"/>
              <a:buChar char="-"/>
              <a:tabLst/>
              <a:defRPr sz="1800" kern="1200">
                <a:solidFill>
                  <a:schemeClr val="tx1"/>
                </a:solidFill>
                <a:latin typeface="Helvetica" charset="0"/>
                <a:ea typeface="Helvetica" charset="0"/>
                <a:cs typeface="Helvetica" charset="0"/>
              </a:defRPr>
            </a:lvl4pPr>
            <a:lvl5pPr marL="576263" indent="-176213" algn="l" defTabSz="914400" rtl="0" eaLnBrk="1" latinLnBrk="0" hangingPunct="1">
              <a:lnSpc>
                <a:spcPct val="90000"/>
              </a:lnSpc>
              <a:spcBef>
                <a:spcPts val="500"/>
              </a:spcBef>
              <a:buClr>
                <a:schemeClr val="tx1"/>
              </a:buClr>
              <a:buFont typeface=".AppleSystemUIFont" charset="-120"/>
              <a:buChar char="-"/>
              <a:tabLst/>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04835C"/>
              </a:buClr>
              <a:buFont typeface="Arial" panose="020B0604020202020204" pitchFamily="34" charset="0"/>
              <a:buChar char="•"/>
            </a:pPr>
            <a:r>
              <a:rPr lang="en-US" dirty="0" smtClean="0"/>
              <a:t>FastWeb.com</a:t>
            </a:r>
          </a:p>
          <a:p>
            <a:pPr>
              <a:buClr>
                <a:srgbClr val="04835C"/>
              </a:buClr>
              <a:buFont typeface="Arial" panose="020B0604020202020204" pitchFamily="34" charset="0"/>
              <a:buChar char="•"/>
            </a:pPr>
            <a:r>
              <a:rPr lang="en-US" dirty="0" smtClean="0"/>
              <a:t>GAcollege411.org</a:t>
            </a:r>
          </a:p>
          <a:p>
            <a:pPr>
              <a:buClr>
                <a:srgbClr val="04835C"/>
              </a:buClr>
              <a:buFont typeface="Arial" panose="020B0604020202020204" pitchFamily="34" charset="0"/>
              <a:buChar char="•"/>
            </a:pPr>
            <a:r>
              <a:rPr lang="en-US" dirty="0" smtClean="0"/>
              <a:t>ScholarshipExperts.com</a:t>
            </a:r>
          </a:p>
          <a:p>
            <a:pPr>
              <a:buClr>
                <a:srgbClr val="04835C"/>
              </a:buClr>
              <a:buFont typeface="Arial" panose="020B0604020202020204" pitchFamily="34" charset="0"/>
              <a:buChar char="•"/>
            </a:pPr>
            <a:r>
              <a:rPr lang="en-US" dirty="0" smtClean="0"/>
              <a:t>CollegeBoard.com</a:t>
            </a:r>
          </a:p>
          <a:p>
            <a:pPr>
              <a:buClr>
                <a:srgbClr val="04835C"/>
              </a:buClr>
              <a:buFont typeface="Arial" panose="020B0604020202020204" pitchFamily="34" charset="0"/>
              <a:buChar char="•"/>
            </a:pPr>
            <a:r>
              <a:rPr lang="en-US" dirty="0" smtClean="0"/>
              <a:t>Community organizations (local businesses)</a:t>
            </a:r>
          </a:p>
          <a:p>
            <a:pPr>
              <a:buClr>
                <a:srgbClr val="04835C"/>
              </a:buClr>
              <a:buFont typeface="Arial" panose="020B0604020202020204" pitchFamily="34" charset="0"/>
              <a:buChar char="•"/>
            </a:pPr>
            <a:r>
              <a:rPr lang="en-US" dirty="0" smtClean="0"/>
              <a:t>FAFSA is open as of October 1</a:t>
            </a:r>
            <a:r>
              <a:rPr lang="en-US" baseline="30000" dirty="0" smtClean="0"/>
              <a:t>st</a:t>
            </a:r>
            <a:r>
              <a:rPr lang="en-US" dirty="0" smtClean="0"/>
              <a:t> using 2018 taxes – StudentAid.gov</a:t>
            </a:r>
          </a:p>
          <a:p>
            <a:pPr marL="385754" indent="-385754">
              <a:buClr>
                <a:prstClr val="white"/>
              </a:buClr>
              <a:buFont typeface="+mj-lt"/>
              <a:buAutoNum type="arabicPeriod"/>
            </a:pPr>
            <a:endParaRPr lang="en-US" dirty="0" smtClean="0"/>
          </a:p>
          <a:p>
            <a:pPr>
              <a:buClr>
                <a:prstClr val="white"/>
              </a:buClr>
            </a:pPr>
            <a:endParaRPr lang="en-US" dirty="0" smtClean="0"/>
          </a:p>
          <a:p>
            <a:pPr>
              <a:buClr>
                <a:prstClr val="white"/>
              </a:buClr>
            </a:pPr>
            <a:endParaRPr lang="en-US" dirty="0" smtClean="0"/>
          </a:p>
          <a:p>
            <a:pPr>
              <a:buClr>
                <a:prstClr val="white"/>
              </a:buClr>
            </a:pPr>
            <a:endParaRPr lang="en-US" dirty="0" smtClean="0"/>
          </a:p>
        </p:txBody>
      </p:sp>
      <p:pic>
        <p:nvPicPr>
          <p:cNvPr id="7" name="Picture 2" descr="C:\Users\Kaggreys.GGC\AppData\Local\Microsoft\Windows\Temporary Internet Files\Content.IE5\3JPBRU9X\MC900436161[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240" y="825031"/>
            <a:ext cx="3948967" cy="220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247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54" y="1382329"/>
            <a:ext cx="8524518" cy="2484821"/>
          </a:xfrm>
          <a:prstGeom prst="rect">
            <a:avLst/>
          </a:prstGeom>
        </p:spPr>
      </p:pic>
    </p:spTree>
    <p:extLst>
      <p:ext uri="{BB962C8B-B14F-4D97-AF65-F5344CB8AC3E}">
        <p14:creationId xmlns:p14="http://schemas.microsoft.com/office/powerpoint/2010/main" val="1946759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High School Counselors &amp; the Journey to College</a:t>
            </a:r>
            <a:endParaRPr lang="en-US" sz="3600" i="1" dirty="0"/>
          </a:p>
        </p:txBody>
      </p:sp>
      <p:sp>
        <p:nvSpPr>
          <p:cNvPr id="3" name="Subtitle 2"/>
          <p:cNvSpPr>
            <a:spLocks noGrp="1"/>
          </p:cNvSpPr>
          <p:nvPr>
            <p:ph type="subTitle" idx="1"/>
          </p:nvPr>
        </p:nvSpPr>
        <p:spPr>
          <a:xfrm>
            <a:off x="2671763" y="4094630"/>
            <a:ext cx="4252913" cy="726141"/>
          </a:xfrm>
        </p:spPr>
        <p:txBody>
          <a:bodyPr>
            <a:normAutofit fontScale="62500" lnSpcReduction="20000"/>
          </a:bodyPr>
          <a:lstStyle/>
          <a:p>
            <a:r>
              <a:rPr lang="en-US" dirty="0" smtClean="0"/>
              <a:t>Amy Burke, Head Counselor</a:t>
            </a:r>
          </a:p>
          <a:p>
            <a:r>
              <a:rPr lang="en-US" dirty="0" smtClean="0"/>
              <a:t>The Gwinnett School of Mathematics, Science, and Technology</a:t>
            </a:r>
          </a:p>
          <a:p>
            <a:r>
              <a:rPr lang="en-US" dirty="0" smtClean="0"/>
              <a:t>Amy_Burke@gwinnett.k12.ga.us</a:t>
            </a:r>
          </a:p>
        </p:txBody>
      </p:sp>
    </p:spTree>
    <p:extLst>
      <p:ext uri="{BB962C8B-B14F-4D97-AF65-F5344CB8AC3E}">
        <p14:creationId xmlns:p14="http://schemas.microsoft.com/office/powerpoint/2010/main" val="295369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winnett Tech logo" descr="GTClogoWhite.png" title="Gwinnett Technical Colleg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sp>
        <p:nvSpPr>
          <p:cNvPr id="9" name="TextBox 8"/>
          <p:cNvSpPr txBox="1"/>
          <p:nvPr/>
        </p:nvSpPr>
        <p:spPr>
          <a:xfrm>
            <a:off x="381000" y="400051"/>
            <a:ext cx="8001000" cy="3816429"/>
          </a:xfrm>
          <a:prstGeom prst="rect">
            <a:avLst/>
          </a:prstGeom>
          <a:noFill/>
        </p:spPr>
        <p:txBody>
          <a:bodyPr wrap="square" rtlCol="0">
            <a:spAutoFit/>
          </a:bodyPr>
          <a:lstStyle/>
          <a:p>
            <a:pPr algn="ctr" defTabSz="914400"/>
            <a:r>
              <a:rPr lang="en-US" sz="4400" b="1" dirty="0" smtClean="0">
                <a:solidFill>
                  <a:prstClr val="white"/>
                </a:solidFill>
                <a:latin typeface="Helvetica"/>
                <a:cs typeface="Helvetica"/>
              </a:rPr>
              <a:t>DUAL ENROLLMENT</a:t>
            </a:r>
          </a:p>
          <a:p>
            <a:pPr algn="ctr" defTabSz="914400"/>
            <a:r>
              <a:rPr lang="en-US" sz="3600" dirty="0" smtClean="0">
                <a:solidFill>
                  <a:prstClr val="white"/>
                </a:solidFill>
                <a:latin typeface="Helvetica"/>
                <a:cs typeface="Helvetica"/>
              </a:rPr>
              <a:t>Karen Howell </a:t>
            </a:r>
          </a:p>
          <a:p>
            <a:pPr algn="ctr" defTabSz="914400"/>
            <a:r>
              <a:rPr lang="en-US" sz="3600" dirty="0" smtClean="0">
                <a:solidFill>
                  <a:prstClr val="white"/>
                </a:solidFill>
                <a:latin typeface="Helvetica"/>
                <a:cs typeface="Helvetica"/>
              </a:rPr>
              <a:t>Director of Dual Enrollment</a:t>
            </a:r>
          </a:p>
          <a:p>
            <a:pPr algn="ctr" defTabSz="914400"/>
            <a:endParaRPr lang="en-US" sz="3600" b="1" dirty="0">
              <a:solidFill>
                <a:prstClr val="white"/>
              </a:solidFill>
              <a:latin typeface="Calibri"/>
            </a:endParaRPr>
          </a:p>
          <a:p>
            <a:pPr algn="ctr" defTabSz="914400"/>
            <a:r>
              <a:rPr lang="en-US" sz="3200" dirty="0" smtClean="0">
                <a:solidFill>
                  <a:prstClr val="white"/>
                </a:solidFill>
                <a:latin typeface="Helvetica"/>
                <a:cs typeface="Helvetica"/>
              </a:rPr>
              <a:t>Khowell@GwinnettTech.edu</a:t>
            </a:r>
          </a:p>
          <a:p>
            <a:pPr algn="ctr" defTabSz="914400"/>
            <a:r>
              <a:rPr lang="en-US" sz="4000" dirty="0" smtClean="0">
                <a:solidFill>
                  <a:prstClr val="white"/>
                </a:solidFill>
                <a:latin typeface="Helvetica"/>
                <a:cs typeface="Helvetica"/>
              </a:rPr>
              <a:t>GwinnettTech.edu/DualEnrollment</a:t>
            </a:r>
            <a:endParaRPr lang="en-US" sz="3200" dirty="0" smtClean="0">
              <a:solidFill>
                <a:prstClr val="white"/>
              </a:solidFill>
              <a:latin typeface="Helvetica"/>
              <a:cs typeface="Helvetica"/>
            </a:endParaRPr>
          </a:p>
          <a:p>
            <a:pPr algn="ctr" defTabSz="914400"/>
            <a:endParaRPr lang="en-US" b="1" dirty="0" smtClean="0">
              <a:solidFill>
                <a:prstClr val="white"/>
              </a:solidFill>
              <a:latin typeface="Calibri"/>
            </a:endParaRPr>
          </a:p>
        </p:txBody>
      </p:sp>
    </p:spTree>
    <p:extLst>
      <p:ext uri="{BB962C8B-B14F-4D97-AF65-F5344CB8AC3E}">
        <p14:creationId xmlns:p14="http://schemas.microsoft.com/office/powerpoint/2010/main" val="421267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91" y="214086"/>
            <a:ext cx="7886700" cy="835252"/>
          </a:xfrm>
        </p:spPr>
        <p:txBody>
          <a:bodyPr>
            <a:normAutofit/>
          </a:bodyPr>
          <a:lstStyle/>
          <a:p>
            <a:pPr algn="ctr"/>
            <a:r>
              <a:rPr lang="en-US" b="1" u="sng" dirty="0">
                <a:solidFill>
                  <a:schemeClr val="bg1"/>
                </a:solidFill>
                <a:latin typeface="Helvetica"/>
                <a:cs typeface="Helvetica"/>
              </a:rPr>
              <a:t>DUAL ENROLLMENT</a:t>
            </a:r>
          </a:p>
        </p:txBody>
      </p:sp>
      <p:sp>
        <p:nvSpPr>
          <p:cNvPr id="8" name="Content Placeholder 7"/>
          <p:cNvSpPr>
            <a:spLocks noGrp="1"/>
          </p:cNvSpPr>
          <p:nvPr>
            <p:ph idx="1"/>
          </p:nvPr>
        </p:nvSpPr>
        <p:spPr>
          <a:xfrm>
            <a:off x="1429490" y="1874941"/>
            <a:ext cx="5915025" cy="2447628"/>
          </a:xfrm>
        </p:spPr>
        <p:txBody>
          <a:bodyPr>
            <a:normAutofit/>
          </a:bodyPr>
          <a:lstStyle/>
          <a:p>
            <a:pPr marL="685800" lvl="2" indent="0">
              <a:buNone/>
            </a:pPr>
            <a:endParaRPr lang="en-US" b="1" dirty="0">
              <a:solidFill>
                <a:schemeClr val="bg1"/>
              </a:solidFill>
            </a:endParaRPr>
          </a:p>
          <a:p>
            <a:pPr marL="342900" lvl="1" indent="0">
              <a:buNone/>
            </a:pPr>
            <a:endParaRPr lang="en-US" sz="2700" b="1" dirty="0">
              <a:solidFill>
                <a:schemeClr val="bg1"/>
              </a:solidFill>
            </a:endParaRPr>
          </a:p>
          <a:p>
            <a:pPr marL="342900" lvl="1" indent="0">
              <a:buNone/>
            </a:pPr>
            <a:r>
              <a:rPr lang="en-US" sz="2700" b="1" dirty="0">
                <a:solidFill>
                  <a:schemeClr val="bg1"/>
                </a:solidFill>
              </a:rPr>
              <a:t>		</a:t>
            </a:r>
          </a:p>
          <a:p>
            <a:pPr marL="342900" lvl="1" indent="0">
              <a:buNone/>
            </a:pPr>
            <a:r>
              <a:rPr lang="en-US" sz="2700" b="1" dirty="0">
                <a:solidFill>
                  <a:schemeClr val="bg1"/>
                </a:solidFill>
              </a:rPr>
              <a:t>	</a:t>
            </a:r>
          </a:p>
        </p:txBody>
      </p:sp>
      <p:sp>
        <p:nvSpPr>
          <p:cNvPr id="10" name="Rectangle 9"/>
          <p:cNvSpPr/>
          <p:nvPr/>
        </p:nvSpPr>
        <p:spPr>
          <a:xfrm>
            <a:off x="304015" y="1087203"/>
            <a:ext cx="8335652" cy="1685077"/>
          </a:xfrm>
          <a:prstGeom prst="rect">
            <a:avLst/>
          </a:prstGeom>
        </p:spPr>
        <p:txBody>
          <a:bodyPr wrap="square">
            <a:spAutoFit/>
          </a:bodyPr>
          <a:lstStyle/>
          <a:p>
            <a:pPr algn="ctr" defTabSz="914400"/>
            <a:r>
              <a:rPr lang="en-US" sz="3200" dirty="0">
                <a:solidFill>
                  <a:prstClr val="white"/>
                </a:solidFill>
                <a:latin typeface="Helvetica"/>
                <a:cs typeface="Helvetica"/>
              </a:rPr>
              <a:t>Earn college credits that are also applied towards high school graduation</a:t>
            </a:r>
          </a:p>
          <a:p>
            <a:pPr algn="ctr" defTabSz="914400"/>
            <a:endParaRPr lang="en-US" sz="1350" dirty="0">
              <a:solidFill>
                <a:prstClr val="white"/>
              </a:solidFill>
              <a:latin typeface="Trebuchet MS" panose="020B0603020202020204" pitchFamily="34" charset="0"/>
            </a:endParaRPr>
          </a:p>
          <a:p>
            <a:pPr marL="428625" indent="-428625" defTabSz="914400">
              <a:buFont typeface="Wingdings" panose="05000000000000000000" pitchFamily="2" charset="2"/>
              <a:buChar char="§"/>
            </a:pP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514601" y="2190750"/>
            <a:ext cx="4028903" cy="1816955"/>
          </a:xfrm>
          <a:prstGeom prst="rect">
            <a:avLst/>
          </a:prstGeom>
        </p:spPr>
      </p:pic>
      <p:pic>
        <p:nvPicPr>
          <p:cNvPr id="11" name="Gwinnett Tech logo" descr="GTClogoWhite.png" title="Gwinnett Technical Colle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spTree>
    <p:extLst>
      <p:ext uri="{BB962C8B-B14F-4D97-AF65-F5344CB8AC3E}">
        <p14:creationId xmlns:p14="http://schemas.microsoft.com/office/powerpoint/2010/main" val="3086233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winnett Tech logo" descr="GTClogoWhite.png" title="Gwinnett Technical Colleg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pic>
        <p:nvPicPr>
          <p:cNvPr id="10" name="Picture 9"/>
          <p:cNvPicPr>
            <a:picLocks noChangeAspect="1"/>
          </p:cNvPicPr>
          <p:nvPr/>
        </p:nvPicPr>
        <p:blipFill>
          <a:blip r:embed="rId4"/>
          <a:stretch>
            <a:fillRect/>
          </a:stretch>
        </p:blipFill>
        <p:spPr>
          <a:xfrm>
            <a:off x="5867401" y="4101074"/>
            <a:ext cx="3004217" cy="890837"/>
          </a:xfrm>
          <a:prstGeom prst="rect">
            <a:avLst/>
          </a:prstGeom>
        </p:spPr>
      </p:pic>
      <p:pic>
        <p:nvPicPr>
          <p:cNvPr id="2" name="Picture 1"/>
          <p:cNvPicPr>
            <a:picLocks noChangeAspect="1"/>
          </p:cNvPicPr>
          <p:nvPr/>
        </p:nvPicPr>
        <p:blipFill>
          <a:blip r:embed="rId5"/>
          <a:stretch>
            <a:fillRect/>
          </a:stretch>
        </p:blipFill>
        <p:spPr>
          <a:xfrm>
            <a:off x="223637" y="171450"/>
            <a:ext cx="8916353" cy="3771900"/>
          </a:xfrm>
          <a:prstGeom prst="rect">
            <a:avLst/>
          </a:prstGeom>
        </p:spPr>
      </p:pic>
    </p:spTree>
    <p:extLst>
      <p:ext uri="{BB962C8B-B14F-4D97-AF65-F5344CB8AC3E}">
        <p14:creationId xmlns:p14="http://schemas.microsoft.com/office/powerpoint/2010/main" val="3489086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581443" y="1200150"/>
            <a:ext cx="4571915" cy="2447628"/>
          </a:xfrm>
        </p:spPr>
        <p:txBody>
          <a:bodyPr>
            <a:normAutofit fontScale="70000" lnSpcReduction="20000"/>
          </a:bodyPr>
          <a:lstStyle/>
          <a:p>
            <a:pPr marL="0" indent="0" algn="ctr">
              <a:spcBef>
                <a:spcPts val="0"/>
              </a:spcBef>
              <a:buNone/>
            </a:pPr>
            <a:endParaRPr lang="en-US" sz="3300" b="1" dirty="0" smtClean="0">
              <a:solidFill>
                <a:prstClr val="white"/>
              </a:solidFill>
              <a:latin typeface="Trebuchet MS" panose="020B0603020202020204" pitchFamily="34" charset="0"/>
            </a:endParaRPr>
          </a:p>
          <a:p>
            <a:pPr marL="0" indent="0" algn="ctr">
              <a:spcBef>
                <a:spcPts val="0"/>
              </a:spcBef>
              <a:buNone/>
            </a:pPr>
            <a:r>
              <a:rPr lang="en-US" sz="23900" b="1" dirty="0" smtClean="0">
                <a:solidFill>
                  <a:prstClr val="white"/>
                </a:solidFill>
                <a:latin typeface="Stencil" panose="040409050D0802020404" pitchFamily="82" charset="0"/>
              </a:rPr>
              <a:t>1</a:t>
            </a:r>
            <a:endParaRPr lang="en-US" sz="23900" b="1" dirty="0">
              <a:solidFill>
                <a:prstClr val="white"/>
              </a:solidFill>
              <a:latin typeface="Stencil" panose="040409050D0802020404" pitchFamily="82" charset="0"/>
            </a:endParaRPr>
          </a:p>
          <a:p>
            <a:pPr marL="342900" lvl="1" indent="0">
              <a:buNone/>
            </a:pPr>
            <a:endParaRPr lang="en-US" sz="2700" b="1" dirty="0">
              <a:solidFill>
                <a:schemeClr val="bg1"/>
              </a:solidFill>
            </a:endParaRPr>
          </a:p>
        </p:txBody>
      </p:sp>
      <p:pic>
        <p:nvPicPr>
          <p:cNvPr id="9" name="Gwinnett Tech logo" descr="GTClogoWhite.png" title="Gwinnett Technical Colleg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pic>
        <p:nvPicPr>
          <p:cNvPr id="7" name="Picture 6"/>
          <p:cNvPicPr>
            <a:picLocks noChangeAspect="1"/>
          </p:cNvPicPr>
          <p:nvPr/>
        </p:nvPicPr>
        <p:blipFill>
          <a:blip r:embed="rId4"/>
          <a:stretch>
            <a:fillRect/>
          </a:stretch>
        </p:blipFill>
        <p:spPr>
          <a:xfrm>
            <a:off x="5867401" y="4101074"/>
            <a:ext cx="3004217" cy="890837"/>
          </a:xfrm>
          <a:prstGeom prst="rect">
            <a:avLst/>
          </a:prstGeom>
        </p:spPr>
      </p:pic>
      <p:pic>
        <p:nvPicPr>
          <p:cNvPr id="2" name="Picture 1"/>
          <p:cNvPicPr>
            <a:picLocks noChangeAspect="1"/>
          </p:cNvPicPr>
          <p:nvPr/>
        </p:nvPicPr>
        <p:blipFill>
          <a:blip r:embed="rId5"/>
          <a:stretch>
            <a:fillRect/>
          </a:stretch>
        </p:blipFill>
        <p:spPr>
          <a:xfrm>
            <a:off x="304800" y="228601"/>
            <a:ext cx="2816596" cy="2693141"/>
          </a:xfrm>
          <a:prstGeom prst="rect">
            <a:avLst/>
          </a:prstGeom>
        </p:spPr>
      </p:pic>
    </p:spTree>
    <p:extLst>
      <p:ext uri="{BB962C8B-B14F-4D97-AF65-F5344CB8AC3E}">
        <p14:creationId xmlns:p14="http://schemas.microsoft.com/office/powerpoint/2010/main" val="21203868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8" name="Content Placeholder 7"/>
          <p:cNvSpPr>
            <a:spLocks noGrp="1"/>
          </p:cNvSpPr>
          <p:nvPr>
            <p:ph idx="1"/>
          </p:nvPr>
        </p:nvSpPr>
        <p:spPr>
          <a:xfrm>
            <a:off x="4267201" y="1074658"/>
            <a:ext cx="4114799" cy="2925842"/>
          </a:xfrm>
          <a:noFill/>
        </p:spPr>
        <p:txBody>
          <a:bodyPr>
            <a:normAutofit fontScale="47500" lnSpcReduction="20000"/>
          </a:bodyPr>
          <a:lstStyle/>
          <a:p>
            <a:pPr marL="914400" lvl="1" indent="-571500">
              <a:buFont typeface="Wingdings" panose="05000000000000000000" pitchFamily="2" charset="2"/>
              <a:buChar char="Ø"/>
            </a:pPr>
            <a:endParaRPr lang="en-US" sz="4800" b="1" dirty="0" smtClean="0">
              <a:solidFill>
                <a:schemeClr val="bg1"/>
              </a:solidFill>
            </a:endParaRPr>
          </a:p>
          <a:p>
            <a:pPr marL="342900" lvl="1" indent="0" algn="ctr">
              <a:buNone/>
            </a:pPr>
            <a:r>
              <a:rPr lang="en-US" sz="34600" b="1" dirty="0" smtClean="0">
                <a:solidFill>
                  <a:schemeClr val="bg1"/>
                </a:solidFill>
                <a:latin typeface="Stencil" panose="040409050D0802020404" pitchFamily="82" charset="0"/>
              </a:rPr>
              <a:t>0</a:t>
            </a:r>
            <a:endParaRPr lang="en-US" sz="41400" b="1" dirty="0" smtClean="0">
              <a:solidFill>
                <a:schemeClr val="bg1"/>
              </a:solidFill>
              <a:latin typeface="Stencil" panose="040409050D0802020404" pitchFamily="82" charset="0"/>
            </a:endParaRPr>
          </a:p>
          <a:p>
            <a:pPr marL="342900" lvl="1" indent="0">
              <a:buNone/>
            </a:pPr>
            <a:endParaRPr lang="en-US" sz="2700" b="1" dirty="0" smtClean="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161" y="4286250"/>
            <a:ext cx="2425285" cy="628651"/>
          </a:xfrm>
          <a:prstGeom prst="rect">
            <a:avLst/>
          </a:prstGeom>
        </p:spPr>
      </p:pic>
      <p:pic>
        <p:nvPicPr>
          <p:cNvPr id="9" name="Gwinnett Tech logo" descr="GTClogoWhite.png" title="Gwinnett Technical Colle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pic>
        <p:nvPicPr>
          <p:cNvPr id="5" name="Picture 4"/>
          <p:cNvPicPr>
            <a:picLocks noChangeAspect="1"/>
          </p:cNvPicPr>
          <p:nvPr/>
        </p:nvPicPr>
        <p:blipFill>
          <a:blip r:embed="rId5"/>
          <a:stretch>
            <a:fillRect/>
          </a:stretch>
        </p:blipFill>
        <p:spPr>
          <a:xfrm>
            <a:off x="268422" y="267445"/>
            <a:ext cx="3454272" cy="2247155"/>
          </a:xfrm>
          <a:prstGeom prst="rect">
            <a:avLst/>
          </a:prstGeom>
        </p:spPr>
      </p:pic>
    </p:spTree>
    <p:extLst>
      <p:ext uri="{BB962C8B-B14F-4D97-AF65-F5344CB8AC3E}">
        <p14:creationId xmlns:p14="http://schemas.microsoft.com/office/powerpoint/2010/main" val="38318723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429490" y="1874941"/>
            <a:ext cx="5915025" cy="2447628"/>
          </a:xfrm>
        </p:spPr>
        <p:txBody>
          <a:bodyPr>
            <a:normAutofit/>
          </a:bodyPr>
          <a:lstStyle/>
          <a:p>
            <a:pPr marL="685800" lvl="2" indent="0">
              <a:buNone/>
            </a:pPr>
            <a:endParaRPr lang="en-US" b="1" dirty="0">
              <a:solidFill>
                <a:schemeClr val="bg1"/>
              </a:solidFill>
            </a:endParaRPr>
          </a:p>
          <a:p>
            <a:pPr marL="342900" lvl="1" indent="0">
              <a:buNone/>
            </a:pPr>
            <a:endParaRPr lang="en-US" sz="2700" b="1" dirty="0">
              <a:solidFill>
                <a:schemeClr val="bg1"/>
              </a:solidFill>
            </a:endParaRPr>
          </a:p>
          <a:p>
            <a:pPr marL="342900" lvl="1" indent="0">
              <a:buNone/>
            </a:pPr>
            <a:r>
              <a:rPr lang="en-US" sz="2700" b="1" dirty="0">
                <a:solidFill>
                  <a:schemeClr val="bg1"/>
                </a:solidFill>
              </a:rPr>
              <a:t>		</a:t>
            </a:r>
          </a:p>
          <a:p>
            <a:pPr marL="342900" lvl="1" indent="0">
              <a:buNone/>
            </a:pPr>
            <a:r>
              <a:rPr lang="en-US" sz="2700" b="1" dirty="0">
                <a:solidFill>
                  <a:schemeClr val="bg1"/>
                </a:solidFill>
              </a:rPr>
              <a:t>	</a:t>
            </a:r>
          </a:p>
          <a:p>
            <a:pPr marL="342900" lvl="1" indent="0">
              <a:buNone/>
            </a:pPr>
            <a:endParaRPr lang="en-US" sz="2700" b="1" dirty="0">
              <a:solidFill>
                <a:schemeClr val="bg1"/>
              </a:solidFill>
            </a:endParaRPr>
          </a:p>
        </p:txBody>
      </p:sp>
      <p:sp>
        <p:nvSpPr>
          <p:cNvPr id="10" name="Rectangle 9"/>
          <p:cNvSpPr/>
          <p:nvPr/>
        </p:nvSpPr>
        <p:spPr>
          <a:xfrm>
            <a:off x="2819400" y="1080608"/>
            <a:ext cx="6553200" cy="5062924"/>
          </a:xfrm>
          <a:prstGeom prst="rect">
            <a:avLst/>
          </a:prstGeom>
        </p:spPr>
        <p:txBody>
          <a:bodyPr wrap="square">
            <a:spAutoFit/>
          </a:bodyPr>
          <a:lstStyle/>
          <a:p>
            <a:pPr algn="ctr" defTabSz="914400"/>
            <a:r>
              <a:rPr lang="en-US" sz="23900" b="1" dirty="0" smtClean="0">
                <a:solidFill>
                  <a:prstClr val="white"/>
                </a:solidFill>
                <a:latin typeface="Stencil" panose="040409050D0802020404" pitchFamily="82" charset="0"/>
              </a:rPr>
              <a:t>3</a:t>
            </a:r>
            <a:endParaRPr lang="en-US" sz="23900" b="1" dirty="0">
              <a:solidFill>
                <a:prstClr val="white"/>
              </a:solidFill>
              <a:latin typeface="Stencil" panose="040409050D0802020404" pitchFamily="82" charset="0"/>
            </a:endParaRPr>
          </a:p>
          <a:p>
            <a:pPr lvl="1" algn="ctr" defTabSz="914400"/>
            <a:endParaRPr lang="en-US" sz="3600" b="1" dirty="0">
              <a:solidFill>
                <a:prstClr val="white"/>
              </a:solidFill>
              <a:latin typeface="Trebuchet MS" panose="020B0603020202020204" pitchFamily="34" charset="0"/>
            </a:endParaRPr>
          </a:p>
          <a:p>
            <a:pPr lvl="1" defTabSz="914400"/>
            <a:endParaRPr lang="en-US" sz="2400" dirty="0">
              <a:solidFill>
                <a:prstClr val="black"/>
              </a:solidFill>
              <a:latin typeface="Arial" panose="020B0604020202020204" pitchFamily="34" charset="0"/>
              <a:cs typeface="Arial" panose="020B0604020202020204" pitchFamily="34" charset="0"/>
            </a:endParaRPr>
          </a:p>
          <a:p>
            <a:pPr marL="600075" lvl="1" indent="-257175" defTabSz="9144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542325" y="4322569"/>
            <a:ext cx="2336029" cy="582803"/>
          </a:xfrm>
          <a:prstGeom prst="rect">
            <a:avLst/>
          </a:prstGeom>
        </p:spPr>
      </p:pic>
      <p:pic>
        <p:nvPicPr>
          <p:cNvPr id="7" name="Gwinnett Tech logo" descr="GTClogoWhite.png" title="Gwinnett Technical Colle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pic>
        <p:nvPicPr>
          <p:cNvPr id="4" name="Picture 3"/>
          <p:cNvPicPr>
            <a:picLocks noChangeAspect="1"/>
          </p:cNvPicPr>
          <p:nvPr/>
        </p:nvPicPr>
        <p:blipFill>
          <a:blip r:embed="rId5"/>
          <a:stretch>
            <a:fillRect/>
          </a:stretch>
        </p:blipFill>
        <p:spPr>
          <a:xfrm>
            <a:off x="222826" y="189996"/>
            <a:ext cx="2977575" cy="2839171"/>
          </a:xfrm>
          <a:prstGeom prst="rect">
            <a:avLst/>
          </a:prstGeom>
        </p:spPr>
      </p:pic>
    </p:spTree>
    <p:extLst>
      <p:ext uri="{BB962C8B-B14F-4D97-AF65-F5344CB8AC3E}">
        <p14:creationId xmlns:p14="http://schemas.microsoft.com/office/powerpoint/2010/main" val="9644337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429490" y="1874941"/>
            <a:ext cx="5915025" cy="2447628"/>
          </a:xfrm>
        </p:spPr>
        <p:txBody>
          <a:bodyPr>
            <a:normAutofit/>
          </a:bodyPr>
          <a:lstStyle/>
          <a:p>
            <a:pPr marL="685800" lvl="2" indent="0">
              <a:buNone/>
            </a:pPr>
            <a:endParaRPr lang="en-US" b="1" dirty="0">
              <a:solidFill>
                <a:schemeClr val="bg1"/>
              </a:solidFill>
            </a:endParaRPr>
          </a:p>
          <a:p>
            <a:pPr marL="342900" lvl="1" indent="0">
              <a:buNone/>
            </a:pPr>
            <a:endParaRPr lang="en-US" sz="2700" b="1" dirty="0">
              <a:solidFill>
                <a:schemeClr val="bg1"/>
              </a:solidFill>
            </a:endParaRPr>
          </a:p>
          <a:p>
            <a:pPr marL="342900" lvl="1" indent="0">
              <a:buNone/>
            </a:pPr>
            <a:r>
              <a:rPr lang="en-US" sz="2700" b="1" dirty="0">
                <a:solidFill>
                  <a:schemeClr val="bg1"/>
                </a:solidFill>
              </a:rPr>
              <a:t>		</a:t>
            </a:r>
          </a:p>
          <a:p>
            <a:pPr marL="342900" lvl="1" indent="0">
              <a:buNone/>
            </a:pPr>
            <a:r>
              <a:rPr lang="en-US" sz="2700" b="1" dirty="0">
                <a:solidFill>
                  <a:schemeClr val="bg1"/>
                </a:solidFill>
              </a:rPr>
              <a:t>	</a:t>
            </a:r>
          </a:p>
          <a:p>
            <a:pPr marL="342900" lvl="1" indent="0">
              <a:buNone/>
            </a:pPr>
            <a:endParaRPr lang="en-US" sz="2700" b="1" dirty="0">
              <a:solidFill>
                <a:schemeClr val="bg1"/>
              </a:solidFill>
            </a:endParaRPr>
          </a:p>
        </p:txBody>
      </p:sp>
      <p:sp>
        <p:nvSpPr>
          <p:cNvPr id="10" name="Rectangle 9"/>
          <p:cNvSpPr/>
          <p:nvPr/>
        </p:nvSpPr>
        <p:spPr>
          <a:xfrm>
            <a:off x="2971800" y="514350"/>
            <a:ext cx="6553200" cy="5062924"/>
          </a:xfrm>
          <a:prstGeom prst="rect">
            <a:avLst/>
          </a:prstGeom>
        </p:spPr>
        <p:txBody>
          <a:bodyPr wrap="square">
            <a:spAutoFit/>
          </a:bodyPr>
          <a:lstStyle/>
          <a:p>
            <a:pPr algn="ctr" defTabSz="914400"/>
            <a:r>
              <a:rPr lang="en-US" sz="23900" b="1" dirty="0" smtClean="0">
                <a:solidFill>
                  <a:prstClr val="white"/>
                </a:solidFill>
                <a:latin typeface="Stencil" panose="040409050D0802020404" pitchFamily="82" charset="0"/>
              </a:rPr>
              <a:t>28</a:t>
            </a:r>
            <a:endParaRPr lang="en-US" sz="23900" b="1" dirty="0">
              <a:solidFill>
                <a:prstClr val="white"/>
              </a:solidFill>
              <a:latin typeface="Stencil" panose="040409050D0802020404" pitchFamily="82" charset="0"/>
            </a:endParaRPr>
          </a:p>
          <a:p>
            <a:pPr lvl="1" algn="ctr" defTabSz="914400"/>
            <a:endParaRPr lang="en-US" sz="3600" b="1" dirty="0">
              <a:solidFill>
                <a:prstClr val="white"/>
              </a:solidFill>
              <a:latin typeface="Trebuchet MS" panose="020B0603020202020204" pitchFamily="34" charset="0"/>
            </a:endParaRPr>
          </a:p>
          <a:p>
            <a:pPr lvl="1" defTabSz="914400"/>
            <a:endParaRPr lang="en-US" sz="2400" dirty="0">
              <a:solidFill>
                <a:prstClr val="black"/>
              </a:solidFill>
              <a:latin typeface="Arial" panose="020B0604020202020204" pitchFamily="34" charset="0"/>
              <a:cs typeface="Arial" panose="020B0604020202020204" pitchFamily="34" charset="0"/>
            </a:endParaRPr>
          </a:p>
          <a:p>
            <a:pPr marL="600075" lvl="1" indent="-257175" defTabSz="9144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542325" y="4322569"/>
            <a:ext cx="2336029" cy="582803"/>
          </a:xfrm>
          <a:prstGeom prst="rect">
            <a:avLst/>
          </a:prstGeom>
        </p:spPr>
      </p:pic>
      <p:pic>
        <p:nvPicPr>
          <p:cNvPr id="7" name="Gwinnett Tech logo" descr="GTClogoWhite.png" title="Gwinnett Technical Colle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sp>
        <p:nvSpPr>
          <p:cNvPr id="2" name="AutoShape 6" descr="Image result for college credits image"/>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libri"/>
            </a:endParaRPr>
          </a:p>
        </p:txBody>
      </p:sp>
      <p:pic>
        <p:nvPicPr>
          <p:cNvPr id="5" name="Picture 4"/>
          <p:cNvPicPr>
            <a:picLocks noChangeAspect="1"/>
          </p:cNvPicPr>
          <p:nvPr/>
        </p:nvPicPr>
        <p:blipFill>
          <a:blip r:embed="rId5"/>
          <a:stretch>
            <a:fillRect/>
          </a:stretch>
        </p:blipFill>
        <p:spPr>
          <a:xfrm>
            <a:off x="162637" y="120254"/>
            <a:ext cx="4224364" cy="1942913"/>
          </a:xfrm>
          <a:prstGeom prst="rect">
            <a:avLst/>
          </a:prstGeom>
        </p:spPr>
      </p:pic>
    </p:spTree>
    <p:extLst>
      <p:ext uri="{BB962C8B-B14F-4D97-AF65-F5344CB8AC3E}">
        <p14:creationId xmlns:p14="http://schemas.microsoft.com/office/powerpoint/2010/main" val="30871972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429490" y="1874941"/>
            <a:ext cx="5915025" cy="2447628"/>
          </a:xfrm>
        </p:spPr>
        <p:txBody>
          <a:bodyPr>
            <a:normAutofit/>
          </a:bodyPr>
          <a:lstStyle/>
          <a:p>
            <a:pPr marL="685800" lvl="2" indent="0">
              <a:buNone/>
            </a:pPr>
            <a:endParaRPr lang="en-US" b="1" dirty="0">
              <a:solidFill>
                <a:schemeClr val="bg1"/>
              </a:solidFill>
            </a:endParaRPr>
          </a:p>
          <a:p>
            <a:pPr marL="342900" lvl="1" indent="0">
              <a:buNone/>
            </a:pPr>
            <a:endParaRPr lang="en-US" sz="2700" b="1" dirty="0">
              <a:solidFill>
                <a:schemeClr val="bg1"/>
              </a:solidFill>
            </a:endParaRPr>
          </a:p>
          <a:p>
            <a:pPr marL="342900" lvl="1" indent="0">
              <a:buNone/>
            </a:pPr>
            <a:r>
              <a:rPr lang="en-US" sz="2700" b="1" dirty="0">
                <a:solidFill>
                  <a:schemeClr val="bg1"/>
                </a:solidFill>
              </a:rPr>
              <a:t>		</a:t>
            </a:r>
          </a:p>
          <a:p>
            <a:pPr marL="342900" lvl="1" indent="0">
              <a:buNone/>
            </a:pPr>
            <a:r>
              <a:rPr lang="en-US" sz="2700" b="1" dirty="0">
                <a:solidFill>
                  <a:schemeClr val="bg1"/>
                </a:solidFill>
              </a:rPr>
              <a:t>	</a:t>
            </a:r>
          </a:p>
          <a:p>
            <a:pPr marL="342900" lvl="1" indent="0">
              <a:buNone/>
            </a:pPr>
            <a:endParaRPr lang="en-US" sz="2700" b="1" dirty="0">
              <a:solidFill>
                <a:schemeClr val="bg1"/>
              </a:solidFill>
            </a:endParaRPr>
          </a:p>
        </p:txBody>
      </p:sp>
      <p:sp>
        <p:nvSpPr>
          <p:cNvPr id="10" name="Rectangle 9"/>
          <p:cNvSpPr/>
          <p:nvPr/>
        </p:nvSpPr>
        <p:spPr>
          <a:xfrm>
            <a:off x="914401" y="1292138"/>
            <a:ext cx="7416117" cy="1938992"/>
          </a:xfrm>
          <a:prstGeom prst="rect">
            <a:avLst/>
          </a:prstGeom>
        </p:spPr>
        <p:txBody>
          <a:bodyPr wrap="square">
            <a:spAutoFit/>
          </a:bodyPr>
          <a:lstStyle/>
          <a:p>
            <a:pPr marL="342900" indent="-342900" algn="ctr" defTabSz="914400">
              <a:buFont typeface="Wingdings" panose="05000000000000000000" pitchFamily="2" charset="2"/>
              <a:buChar char="v"/>
            </a:pPr>
            <a:endParaRPr lang="en-US" sz="3600" b="1" dirty="0">
              <a:solidFill>
                <a:prstClr val="white"/>
              </a:solidFill>
              <a:latin typeface="Trebuchet MS" panose="020B0603020202020204" pitchFamily="34" charset="0"/>
            </a:endParaRPr>
          </a:p>
          <a:p>
            <a:pPr marL="342900" indent="-342900" algn="ctr" defTabSz="914400">
              <a:buFont typeface="Wingdings" panose="05000000000000000000" pitchFamily="2" charset="2"/>
              <a:buChar char="v"/>
            </a:pPr>
            <a:endParaRPr lang="en-US" sz="3600" b="1" dirty="0">
              <a:solidFill>
                <a:prstClr val="white"/>
              </a:solidFill>
              <a:latin typeface="Trebuchet MS" panose="020B0603020202020204" pitchFamily="34" charset="0"/>
            </a:endParaRPr>
          </a:p>
          <a:p>
            <a:pPr lvl="1" defTabSz="914400"/>
            <a:endParaRPr lang="en-US" sz="2400" dirty="0">
              <a:solidFill>
                <a:prstClr val="black"/>
              </a:solidFill>
              <a:latin typeface="Arial" panose="020B0604020202020204" pitchFamily="34" charset="0"/>
              <a:cs typeface="Arial" panose="020B0604020202020204" pitchFamily="34" charset="0"/>
            </a:endParaRPr>
          </a:p>
          <a:p>
            <a:pPr marL="600075" lvl="1" indent="-257175" defTabSz="9144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542325" y="4322569"/>
            <a:ext cx="2336029" cy="582803"/>
          </a:xfrm>
          <a:prstGeom prst="rect">
            <a:avLst/>
          </a:prstGeom>
        </p:spPr>
      </p:pic>
      <p:sp>
        <p:nvSpPr>
          <p:cNvPr id="2" name="TextBox 1"/>
          <p:cNvSpPr txBox="1"/>
          <p:nvPr/>
        </p:nvSpPr>
        <p:spPr>
          <a:xfrm>
            <a:off x="100225" y="124420"/>
            <a:ext cx="8573553" cy="923330"/>
          </a:xfrm>
          <a:prstGeom prst="rect">
            <a:avLst/>
          </a:prstGeom>
          <a:noFill/>
        </p:spPr>
        <p:txBody>
          <a:bodyPr wrap="square" rtlCol="0">
            <a:spAutoFit/>
          </a:bodyPr>
          <a:lstStyle/>
          <a:p>
            <a:pPr algn="ctr" defTabSz="914400"/>
            <a:r>
              <a:rPr lang="en-US" sz="5400" b="1" u="sng" dirty="0" smtClean="0">
                <a:solidFill>
                  <a:prstClr val="white"/>
                </a:solidFill>
                <a:latin typeface="Helvetica"/>
                <a:cs typeface="Helvetica"/>
              </a:rPr>
              <a:t>WHEN &amp; WHERE</a:t>
            </a:r>
            <a:endParaRPr lang="en-US" sz="5400" b="1" u="sng" dirty="0">
              <a:solidFill>
                <a:prstClr val="white"/>
              </a:solidFill>
              <a:latin typeface="Helvetica"/>
              <a:cs typeface="Helvetica"/>
            </a:endParaRPr>
          </a:p>
        </p:txBody>
      </p:sp>
      <p:pic>
        <p:nvPicPr>
          <p:cNvPr id="7" name="Gwinnett Tech logo" descr="GTClogoWhite.png" title="Gwinnett Technical Colle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pic>
        <p:nvPicPr>
          <p:cNvPr id="5" name="Picture 4"/>
          <p:cNvPicPr>
            <a:picLocks noChangeAspect="1"/>
          </p:cNvPicPr>
          <p:nvPr/>
        </p:nvPicPr>
        <p:blipFill>
          <a:blip r:embed="rId5"/>
          <a:stretch>
            <a:fillRect/>
          </a:stretch>
        </p:blipFill>
        <p:spPr>
          <a:xfrm>
            <a:off x="1767629" y="1269278"/>
            <a:ext cx="5238742" cy="2614609"/>
          </a:xfrm>
          <a:prstGeom prst="rect">
            <a:avLst/>
          </a:prstGeom>
        </p:spPr>
      </p:pic>
    </p:spTree>
    <p:extLst>
      <p:ext uri="{BB962C8B-B14F-4D97-AF65-F5344CB8AC3E}">
        <p14:creationId xmlns:p14="http://schemas.microsoft.com/office/powerpoint/2010/main" val="40064168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429490" y="1874941"/>
            <a:ext cx="5915025" cy="2447628"/>
          </a:xfrm>
        </p:spPr>
        <p:txBody>
          <a:bodyPr>
            <a:normAutofit/>
          </a:bodyPr>
          <a:lstStyle/>
          <a:p>
            <a:pPr marL="685800" lvl="2" indent="0">
              <a:buNone/>
            </a:pPr>
            <a:endParaRPr lang="en-US" b="1" dirty="0">
              <a:solidFill>
                <a:schemeClr val="bg1"/>
              </a:solidFill>
            </a:endParaRPr>
          </a:p>
          <a:p>
            <a:pPr marL="342900" lvl="1" indent="0">
              <a:buNone/>
            </a:pPr>
            <a:endParaRPr lang="en-US" sz="2700" b="1" dirty="0">
              <a:solidFill>
                <a:schemeClr val="bg1"/>
              </a:solidFill>
            </a:endParaRPr>
          </a:p>
          <a:p>
            <a:pPr marL="342900" lvl="1" indent="0">
              <a:buNone/>
            </a:pPr>
            <a:r>
              <a:rPr lang="en-US" sz="2700" b="1" dirty="0">
                <a:solidFill>
                  <a:schemeClr val="bg1"/>
                </a:solidFill>
              </a:rPr>
              <a:t>		</a:t>
            </a:r>
          </a:p>
          <a:p>
            <a:pPr marL="342900" lvl="1" indent="0">
              <a:buNone/>
            </a:pPr>
            <a:r>
              <a:rPr lang="en-US" sz="2700" b="1" dirty="0">
                <a:solidFill>
                  <a:schemeClr val="bg1"/>
                </a:solidFill>
              </a:rPr>
              <a:t>	</a:t>
            </a:r>
          </a:p>
          <a:p>
            <a:pPr marL="342900" lvl="1" indent="0">
              <a:buNone/>
            </a:pPr>
            <a:endParaRPr lang="en-US" sz="2700" b="1" dirty="0">
              <a:solidFill>
                <a:schemeClr val="bg1"/>
              </a:solidFill>
            </a:endParaRPr>
          </a:p>
        </p:txBody>
      </p:sp>
      <p:sp>
        <p:nvSpPr>
          <p:cNvPr id="10" name="Rectangle 9"/>
          <p:cNvSpPr/>
          <p:nvPr/>
        </p:nvSpPr>
        <p:spPr>
          <a:xfrm>
            <a:off x="191665" y="1428750"/>
            <a:ext cx="8497353" cy="2231380"/>
          </a:xfrm>
          <a:prstGeom prst="rect">
            <a:avLst/>
          </a:prstGeom>
        </p:spPr>
        <p:txBody>
          <a:bodyPr wrap="square">
            <a:spAutoFit/>
          </a:bodyPr>
          <a:lstStyle/>
          <a:p>
            <a:pPr algn="ctr" defTabSz="914400"/>
            <a:r>
              <a:rPr lang="en-US" sz="11500" b="1" dirty="0" smtClean="0">
                <a:solidFill>
                  <a:prstClr val="white"/>
                </a:solidFill>
                <a:latin typeface="Stencil" panose="040409050D0802020404" pitchFamily="82" charset="0"/>
              </a:rPr>
              <a:t>2,050</a:t>
            </a:r>
            <a:endParaRPr lang="en-US" sz="2400" dirty="0">
              <a:solidFill>
                <a:prstClr val="black"/>
              </a:solidFill>
              <a:latin typeface="Stencil" panose="040409050D0802020404" pitchFamily="82" charset="0"/>
              <a:cs typeface="Arial" panose="020B0604020202020204" pitchFamily="34" charset="0"/>
            </a:endParaRPr>
          </a:p>
          <a:p>
            <a:pPr marL="600075" lvl="1" indent="-257175" defTabSz="9144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542325" y="4322569"/>
            <a:ext cx="2336029" cy="582803"/>
          </a:xfrm>
          <a:prstGeom prst="rect">
            <a:avLst/>
          </a:prstGeom>
        </p:spPr>
      </p:pic>
      <p:sp>
        <p:nvSpPr>
          <p:cNvPr id="2" name="TextBox 1"/>
          <p:cNvSpPr txBox="1"/>
          <p:nvPr/>
        </p:nvSpPr>
        <p:spPr>
          <a:xfrm>
            <a:off x="100225" y="133027"/>
            <a:ext cx="8573553" cy="923330"/>
          </a:xfrm>
          <a:prstGeom prst="rect">
            <a:avLst/>
          </a:prstGeom>
          <a:noFill/>
        </p:spPr>
        <p:txBody>
          <a:bodyPr wrap="square" rtlCol="0">
            <a:spAutoFit/>
          </a:bodyPr>
          <a:lstStyle/>
          <a:p>
            <a:pPr algn="ctr" defTabSz="914400"/>
            <a:r>
              <a:rPr lang="en-US" sz="5400" b="1" u="sng" dirty="0" smtClean="0">
                <a:solidFill>
                  <a:prstClr val="white"/>
                </a:solidFill>
                <a:latin typeface="Helvetica"/>
                <a:cs typeface="Helvetica"/>
              </a:rPr>
              <a:t>FACTS &amp; FIGURES</a:t>
            </a:r>
            <a:endParaRPr lang="en-US" sz="5400" b="1" u="sng" dirty="0">
              <a:solidFill>
                <a:prstClr val="white"/>
              </a:solidFill>
              <a:latin typeface="Helvetica"/>
              <a:cs typeface="Helvetica"/>
            </a:endParaRPr>
          </a:p>
        </p:txBody>
      </p:sp>
      <p:pic>
        <p:nvPicPr>
          <p:cNvPr id="7" name="Gwinnett Tech logo" descr="GTClogoWhite.png" title="Gwinnett Technical Colle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spTree>
    <p:extLst>
      <p:ext uri="{BB962C8B-B14F-4D97-AF65-F5344CB8AC3E}">
        <p14:creationId xmlns:p14="http://schemas.microsoft.com/office/powerpoint/2010/main" val="23554466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745961"/>
            <a:ext cx="9144000" cy="2152616"/>
          </a:xfrm>
        </p:spPr>
        <p:txBody>
          <a:bodyPr>
            <a:noAutofit/>
          </a:bodyPr>
          <a:lstStyle/>
          <a:p>
            <a:pPr marL="342900" lvl="1" indent="0" algn="ctr">
              <a:buNone/>
            </a:pPr>
            <a:endParaRPr lang="en-US" dirty="0" smtClean="0">
              <a:solidFill>
                <a:schemeClr val="bg1"/>
              </a:solidFill>
            </a:endParaRPr>
          </a:p>
          <a:p>
            <a:pPr marL="342900" lvl="1" indent="0" algn="ctr">
              <a:buNone/>
            </a:pPr>
            <a:r>
              <a:rPr lang="en-US" sz="3600" b="1" dirty="0" smtClean="0">
                <a:solidFill>
                  <a:schemeClr val="bg1"/>
                </a:solidFill>
                <a:latin typeface="Helvetica"/>
                <a:cs typeface="Helvetica"/>
              </a:rPr>
              <a:t>GwinnettTech.edu/</a:t>
            </a:r>
            <a:r>
              <a:rPr lang="en-US" sz="3600" b="1" dirty="0" err="1" smtClean="0">
                <a:solidFill>
                  <a:schemeClr val="bg1"/>
                </a:solidFill>
                <a:latin typeface="Helvetica"/>
                <a:cs typeface="Helvetica"/>
              </a:rPr>
              <a:t>DualEnrollment</a:t>
            </a:r>
            <a:endParaRPr lang="en-US" sz="3600" b="1" dirty="0" smtClean="0">
              <a:solidFill>
                <a:schemeClr val="bg1"/>
              </a:solidFill>
              <a:latin typeface="Helvetica"/>
              <a:cs typeface="Helvetica"/>
            </a:endParaRPr>
          </a:p>
          <a:p>
            <a:pPr marL="342900" lvl="1" indent="0" algn="ctr">
              <a:buNone/>
            </a:pPr>
            <a:endParaRPr lang="en-US" sz="4400" dirty="0">
              <a:solidFill>
                <a:schemeClr val="bg1"/>
              </a:solidFill>
            </a:endParaRPr>
          </a:p>
          <a:p>
            <a:pPr marL="342900" lvl="1" indent="0" algn="ctr">
              <a:buNone/>
            </a:pPr>
            <a:r>
              <a:rPr lang="en-US" sz="3600" b="1" dirty="0">
                <a:solidFill>
                  <a:schemeClr val="bg1"/>
                </a:solidFill>
                <a:latin typeface="Helvetica"/>
                <a:cs typeface="Helvetica"/>
              </a:rPr>
              <a:t>DualEnrollment@GwinnettTech.edu</a:t>
            </a:r>
          </a:p>
          <a:p>
            <a:pPr marL="342900" lvl="1" indent="0" algn="ctr">
              <a:buNone/>
            </a:pPr>
            <a:endParaRPr lang="en-US" sz="3600" dirty="0">
              <a:solidFill>
                <a:schemeClr val="bg1"/>
              </a:solidFill>
            </a:endParaRPr>
          </a:p>
          <a:p>
            <a:pPr marL="342900" lvl="1" indent="0" algn="ctr">
              <a:buNone/>
            </a:pPr>
            <a:endParaRPr lang="en-US" sz="3600" dirty="0">
              <a:solidFill>
                <a:schemeClr val="bg1"/>
              </a:solidFill>
            </a:endParaRPr>
          </a:p>
          <a:p>
            <a:pPr marL="342900" lvl="1" indent="0" algn="ctr">
              <a:buNone/>
            </a:pPr>
            <a:endParaRPr lang="en-US" sz="3600" dirty="0">
              <a:solidFill>
                <a:schemeClr val="bg1"/>
              </a:solidFill>
            </a:endParaRPr>
          </a:p>
          <a:p>
            <a:pPr marL="342900" lvl="1" indent="0" algn="ctr">
              <a:buNone/>
            </a:pPr>
            <a:endParaRPr lang="en-US" sz="3600" dirty="0">
              <a:solidFill>
                <a:schemeClr val="bg1"/>
              </a:solidFill>
            </a:endParaRPr>
          </a:p>
          <a:p>
            <a:pPr marL="342900" lvl="1" indent="0" algn="ctr">
              <a:buNone/>
            </a:pPr>
            <a:r>
              <a:rPr lang="en-US" dirty="0">
                <a:solidFill>
                  <a:schemeClr val="bg1"/>
                </a:solidFill>
              </a:rPr>
              <a:t>		</a:t>
            </a:r>
          </a:p>
          <a:p>
            <a:pPr marL="342900" lvl="1" indent="0" algn="ctr">
              <a:buNone/>
            </a:pPr>
            <a:r>
              <a:rPr lang="en-US" dirty="0">
                <a:solidFill>
                  <a:schemeClr val="bg1"/>
                </a:solidFill>
              </a:rPr>
              <a:t>	</a:t>
            </a:r>
          </a:p>
        </p:txBody>
      </p:sp>
      <p:pic>
        <p:nvPicPr>
          <p:cNvPr id="3" name="Picture 2"/>
          <p:cNvPicPr>
            <a:picLocks noChangeAspect="1"/>
          </p:cNvPicPr>
          <p:nvPr/>
        </p:nvPicPr>
        <p:blipFill>
          <a:blip r:embed="rId3"/>
          <a:stretch>
            <a:fillRect/>
          </a:stretch>
        </p:blipFill>
        <p:spPr>
          <a:xfrm>
            <a:off x="6705601" y="4457700"/>
            <a:ext cx="1920407" cy="462955"/>
          </a:xfrm>
          <a:prstGeom prst="rect">
            <a:avLst/>
          </a:prstGeom>
        </p:spPr>
      </p:pic>
      <p:pic>
        <p:nvPicPr>
          <p:cNvPr id="7" name="Gwinnett Tech logo" descr="GTClogoWhite.png" title="Gwinnett Technical Colle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083467"/>
            <a:ext cx="3358558" cy="890837"/>
          </a:xfrm>
          <a:prstGeom prst="rect">
            <a:avLst/>
          </a:prstGeom>
        </p:spPr>
      </p:pic>
      <p:sp>
        <p:nvSpPr>
          <p:cNvPr id="5" name="TextBox 4"/>
          <p:cNvSpPr txBox="1"/>
          <p:nvPr/>
        </p:nvSpPr>
        <p:spPr>
          <a:xfrm>
            <a:off x="1219200" y="133350"/>
            <a:ext cx="6248400" cy="923330"/>
          </a:xfrm>
          <a:prstGeom prst="rect">
            <a:avLst/>
          </a:prstGeom>
          <a:noFill/>
        </p:spPr>
        <p:txBody>
          <a:bodyPr wrap="square" rtlCol="0">
            <a:spAutoFit/>
          </a:bodyPr>
          <a:lstStyle/>
          <a:p>
            <a:pPr algn="ctr" defTabSz="914400"/>
            <a:r>
              <a:rPr lang="en-US" sz="5400" b="1" u="sng" dirty="0" smtClean="0">
                <a:solidFill>
                  <a:prstClr val="white"/>
                </a:solidFill>
                <a:latin typeface="Helvetica"/>
                <a:cs typeface="Helvetica"/>
              </a:rPr>
              <a:t>CONTACT US</a:t>
            </a:r>
            <a:endParaRPr lang="en-US" sz="5400" b="1" u="sng" dirty="0">
              <a:solidFill>
                <a:prstClr val="white"/>
              </a:solidFill>
              <a:latin typeface="Helvetica"/>
              <a:cs typeface="Helvetica"/>
            </a:endParaRPr>
          </a:p>
        </p:txBody>
      </p:sp>
    </p:spTree>
    <p:extLst>
      <p:ext uri="{BB962C8B-B14F-4D97-AF65-F5344CB8AC3E}">
        <p14:creationId xmlns:p14="http://schemas.microsoft.com/office/powerpoint/2010/main" val="2096969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High School Counselors Role</a:t>
            </a:r>
            <a:endParaRPr lang="en-US" sz="4000" dirty="0"/>
          </a:p>
        </p:txBody>
      </p:sp>
      <p:sp>
        <p:nvSpPr>
          <p:cNvPr id="3" name="Content Placeholder 2"/>
          <p:cNvSpPr>
            <a:spLocks noGrp="1"/>
          </p:cNvSpPr>
          <p:nvPr>
            <p:ph idx="1"/>
          </p:nvPr>
        </p:nvSpPr>
        <p:spPr/>
        <p:txBody>
          <a:bodyPr>
            <a:normAutofit fontScale="92500"/>
          </a:bodyPr>
          <a:lstStyle/>
          <a:p>
            <a:r>
              <a:rPr lang="en-US" dirty="0" smtClean="0"/>
              <a:t>Track student progress toward high school graduation</a:t>
            </a:r>
          </a:p>
          <a:p>
            <a:r>
              <a:rPr lang="en-US" dirty="0" smtClean="0"/>
              <a:t>Meet with students to discuss post-secondary options</a:t>
            </a:r>
          </a:p>
          <a:p>
            <a:r>
              <a:rPr lang="en-US" dirty="0" smtClean="0"/>
              <a:t>Provide classroom guidance, advisement lessons, and other group sessions to outline college process</a:t>
            </a:r>
          </a:p>
          <a:p>
            <a:r>
              <a:rPr lang="en-US" dirty="0" smtClean="0"/>
              <a:t>Send transcripts, recommendation letters, school profiles to colleges</a:t>
            </a:r>
          </a:p>
        </p:txBody>
      </p:sp>
    </p:spTree>
    <p:extLst>
      <p:ext uri="{BB962C8B-B14F-4D97-AF65-F5344CB8AC3E}">
        <p14:creationId xmlns:p14="http://schemas.microsoft.com/office/powerpoint/2010/main" val="1097679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54" y="1382329"/>
            <a:ext cx="8524518" cy="2484821"/>
          </a:xfrm>
          <a:prstGeom prst="rect">
            <a:avLst/>
          </a:prstGeom>
        </p:spPr>
      </p:pic>
    </p:spTree>
    <p:extLst>
      <p:ext uri="{BB962C8B-B14F-4D97-AF65-F5344CB8AC3E}">
        <p14:creationId xmlns:p14="http://schemas.microsoft.com/office/powerpoint/2010/main" val="19467594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Helvetica"/>
                <a:cs typeface="Helvetica"/>
              </a:rPr>
              <a:t>Financial Aid Resources</a:t>
            </a:r>
          </a:p>
        </p:txBody>
      </p:sp>
      <p:sp>
        <p:nvSpPr>
          <p:cNvPr id="3" name="Subtitle 2"/>
          <p:cNvSpPr>
            <a:spLocks noGrp="1"/>
          </p:cNvSpPr>
          <p:nvPr>
            <p:ph type="subTitle" idx="1"/>
          </p:nvPr>
        </p:nvSpPr>
        <p:spPr/>
        <p:txBody>
          <a:bodyPr/>
          <a:lstStyle/>
          <a:p>
            <a:r>
              <a:rPr lang="en-US" dirty="0">
                <a:latin typeface="Helvetica"/>
                <a:cs typeface="Helvetica"/>
              </a:rPr>
              <a:t>By: Hal Wilkinson</a:t>
            </a:r>
          </a:p>
        </p:txBody>
      </p:sp>
    </p:spTree>
    <p:extLst>
      <p:ext uri="{BB962C8B-B14F-4D97-AF65-F5344CB8AC3E}">
        <p14:creationId xmlns:p14="http://schemas.microsoft.com/office/powerpoint/2010/main" val="131730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6FDF7A-339A-4DC6-AB31-E72EFC67CBA6}"/>
              </a:ext>
            </a:extLst>
          </p:cNvPr>
          <p:cNvSpPr>
            <a:spLocks noGrp="1"/>
          </p:cNvSpPr>
          <p:nvPr>
            <p:ph type="title"/>
          </p:nvPr>
        </p:nvSpPr>
        <p:spPr/>
        <p:txBody>
          <a:bodyPr/>
          <a:lstStyle/>
          <a:p>
            <a:r>
              <a:rPr lang="en-US" dirty="0">
                <a:latin typeface="Helvetica"/>
                <a:cs typeface="Helvetica"/>
              </a:rPr>
              <a:t>Direct and Indirect Costs</a:t>
            </a:r>
          </a:p>
        </p:txBody>
      </p:sp>
      <p:sp>
        <p:nvSpPr>
          <p:cNvPr id="3" name="Content Placeholder 2">
            <a:extLst>
              <a:ext uri="{FF2B5EF4-FFF2-40B4-BE49-F238E27FC236}">
                <a16:creationId xmlns="" xmlns:a16="http://schemas.microsoft.com/office/drawing/2014/main" id="{AE033846-04AA-4C40-B4E1-EC2566228195}"/>
              </a:ext>
            </a:extLst>
          </p:cNvPr>
          <p:cNvSpPr>
            <a:spLocks noGrp="1"/>
          </p:cNvSpPr>
          <p:nvPr>
            <p:ph idx="1"/>
          </p:nvPr>
        </p:nvSpPr>
        <p:spPr>
          <a:xfrm>
            <a:off x="465359" y="1138779"/>
            <a:ext cx="6001943" cy="3608892"/>
          </a:xfrm>
        </p:spPr>
        <p:txBody>
          <a:bodyPr>
            <a:normAutofit fontScale="62500" lnSpcReduction="20000"/>
          </a:bodyPr>
          <a:lstStyle/>
          <a:p>
            <a:pPr marL="0" indent="0">
              <a:buNone/>
            </a:pPr>
            <a:r>
              <a:rPr lang="en-US" b="1" dirty="0">
                <a:latin typeface="Helvetica"/>
                <a:cs typeface="Helvetica"/>
              </a:rPr>
              <a:t>Direct Costs</a:t>
            </a:r>
          </a:p>
          <a:p>
            <a:pPr lvl="0"/>
            <a:r>
              <a:rPr lang="en-US" dirty="0">
                <a:latin typeface="Helvetica"/>
                <a:cs typeface="Helvetica"/>
              </a:rPr>
              <a:t>Tuition and fees</a:t>
            </a:r>
          </a:p>
          <a:p>
            <a:pPr lvl="0"/>
            <a:r>
              <a:rPr lang="en-US" dirty="0">
                <a:latin typeface="Helvetica"/>
                <a:cs typeface="Helvetica"/>
              </a:rPr>
              <a:t>On campus housing</a:t>
            </a:r>
          </a:p>
          <a:p>
            <a:pPr lvl="0"/>
            <a:r>
              <a:rPr lang="en-US" dirty="0">
                <a:latin typeface="Helvetica"/>
                <a:cs typeface="Helvetica"/>
              </a:rPr>
              <a:t>Meal plan</a:t>
            </a:r>
          </a:p>
          <a:p>
            <a:pPr lvl="0"/>
            <a:r>
              <a:rPr lang="en-US" dirty="0">
                <a:latin typeface="Helvetica"/>
                <a:cs typeface="Helvetica"/>
              </a:rPr>
              <a:t>Parking permits</a:t>
            </a:r>
          </a:p>
          <a:p>
            <a:endParaRPr lang="en-US" dirty="0">
              <a:latin typeface="Helvetica"/>
              <a:cs typeface="Helvetica"/>
            </a:endParaRPr>
          </a:p>
          <a:p>
            <a:pPr marL="0" indent="0">
              <a:buNone/>
            </a:pPr>
            <a:r>
              <a:rPr lang="en-US" b="1" dirty="0">
                <a:latin typeface="Helvetica"/>
                <a:cs typeface="Helvetica"/>
              </a:rPr>
              <a:t>Indirect Costs</a:t>
            </a:r>
          </a:p>
          <a:p>
            <a:pPr lvl="0"/>
            <a:r>
              <a:rPr lang="en-US" dirty="0">
                <a:latin typeface="Helvetica"/>
                <a:cs typeface="Helvetica"/>
              </a:rPr>
              <a:t>Books</a:t>
            </a:r>
          </a:p>
          <a:p>
            <a:pPr lvl="0"/>
            <a:r>
              <a:rPr lang="en-US" dirty="0">
                <a:latin typeface="Helvetica"/>
                <a:cs typeface="Helvetica"/>
              </a:rPr>
              <a:t>Rent for off campus housing</a:t>
            </a:r>
          </a:p>
          <a:p>
            <a:pPr lvl="0"/>
            <a:r>
              <a:rPr lang="en-US" dirty="0">
                <a:latin typeface="Helvetica"/>
                <a:cs typeface="Helvetica"/>
              </a:rPr>
              <a:t>School supplies</a:t>
            </a:r>
          </a:p>
          <a:p>
            <a:pPr lvl="0"/>
            <a:r>
              <a:rPr lang="en-US" dirty="0">
                <a:latin typeface="Helvetica"/>
                <a:cs typeface="Helvetica"/>
              </a:rPr>
              <a:t>Groceries </a:t>
            </a:r>
          </a:p>
          <a:p>
            <a:pPr marL="0" lvl="0" indent="0">
              <a:buNone/>
            </a:pPr>
            <a:endParaRPr lang="en-US" dirty="0"/>
          </a:p>
          <a:p>
            <a:endParaRPr lang="en-US" dirty="0"/>
          </a:p>
        </p:txBody>
      </p:sp>
      <p:sp>
        <p:nvSpPr>
          <p:cNvPr id="4" name="Slide Number Placeholder 3">
            <a:extLst>
              <a:ext uri="{FF2B5EF4-FFF2-40B4-BE49-F238E27FC236}">
                <a16:creationId xmlns="" xmlns:a16="http://schemas.microsoft.com/office/drawing/2014/main" id="{851E6F0E-FF4B-46E2-9C72-DFC1DE41B7D4}"/>
              </a:ext>
            </a:extLst>
          </p:cNvPr>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32</a:t>
            </a:fld>
            <a:endParaRPr lang="en-US" dirty="0">
              <a:solidFill>
                <a:prstClr val="black">
                  <a:tint val="75000"/>
                </a:prstClr>
              </a:solidFill>
              <a:latin typeface="Calibri"/>
            </a:endParaRPr>
          </a:p>
        </p:txBody>
      </p:sp>
      <p:pic>
        <p:nvPicPr>
          <p:cNvPr id="7" name="Picture 6">
            <a:extLst>
              <a:ext uri="{FF2B5EF4-FFF2-40B4-BE49-F238E27FC236}">
                <a16:creationId xmlns="" xmlns:a16="http://schemas.microsoft.com/office/drawing/2014/main" id="{C1B8C0D7-264C-4705-8E0E-E93C1AC5F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229" y="1771650"/>
            <a:ext cx="3275536" cy="2343150"/>
          </a:xfrm>
          <a:prstGeom prst="rect">
            <a:avLst/>
          </a:prstGeom>
        </p:spPr>
      </p:pic>
    </p:spTree>
    <p:extLst>
      <p:ext uri="{BB962C8B-B14F-4D97-AF65-F5344CB8AC3E}">
        <p14:creationId xmlns:p14="http://schemas.microsoft.com/office/powerpoint/2010/main" val="4170136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Sources of Financial Aid</a:t>
            </a:r>
          </a:p>
        </p:txBody>
      </p:sp>
      <p:pic>
        <p:nvPicPr>
          <p:cNvPr id="14"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263" t="4512" r="5263" b="11591"/>
          <a:stretch/>
        </p:blipFill>
        <p:spPr>
          <a:xfrm>
            <a:off x="3657600" y="2063353"/>
            <a:ext cx="1295400" cy="1371601"/>
          </a:xfrm>
        </p:spPr>
      </p:pic>
      <p:sp>
        <p:nvSpPr>
          <p:cNvPr id="4" name="Slide Number Placeholder 3"/>
          <p:cNvSpPr>
            <a:spLocks noGrp="1"/>
          </p:cNvSpPr>
          <p:nvPr>
            <p:ph type="sldNum" sz="quarter" idx="12"/>
          </p:nvPr>
        </p:nvSpPr>
        <p:spPr/>
        <p:txBody>
          <a:bodyPr/>
          <a:lstStyle/>
          <a:p>
            <a:pPr>
              <a:defRPr/>
            </a:pPr>
            <a:fld id="{0CBD98A8-9AD1-45DC-91BD-A129B3518539}" type="slidenum">
              <a:rPr lang="en-US" smtClean="0">
                <a:solidFill>
                  <a:prstClr val="black">
                    <a:tint val="75000"/>
                  </a:prstClr>
                </a:solidFill>
                <a:latin typeface="Calibri"/>
              </a:rPr>
              <a:pPr>
                <a:defRPr/>
              </a:pPr>
              <a:t>33</a:t>
            </a:fld>
            <a:endParaRPr lang="en-US" dirty="0">
              <a:solidFill>
                <a:prstClr val="black">
                  <a:tint val="75000"/>
                </a:prstClr>
              </a:solidFill>
              <a:latin typeface="Calibri"/>
            </a:endParaRPr>
          </a:p>
        </p:txBody>
      </p:sp>
      <p:graphicFrame>
        <p:nvGraphicFramePr>
          <p:cNvPr id="13" name="Diagram 12"/>
          <p:cNvGraphicFramePr/>
          <p:nvPr>
            <p:extLst>
              <p:ext uri="{D42A27DB-BD31-4B8C-83A1-F6EECF244321}">
                <p14:modId xmlns:p14="http://schemas.microsoft.com/office/powerpoint/2010/main" val="3618288741"/>
              </p:ext>
            </p:extLst>
          </p:nvPr>
        </p:nvGraphicFramePr>
        <p:xfrm>
          <a:off x="1066800" y="971550"/>
          <a:ext cx="6896100" cy="3484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2226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latin typeface="Helvetica"/>
                <a:cs typeface="Helvetica"/>
              </a:rPr>
              <a:t>Helping Outstanding Pupils </a:t>
            </a:r>
            <a:r>
              <a:rPr lang="en-US" sz="2800" dirty="0" smtClean="0">
                <a:latin typeface="Helvetica"/>
                <a:cs typeface="Helvetica"/>
              </a:rPr>
              <a:t>Educationally </a:t>
            </a:r>
            <a:r>
              <a:rPr lang="en-US" sz="2800" dirty="0">
                <a:latin typeface="Helvetica"/>
                <a:cs typeface="Helvetica"/>
              </a:rPr>
              <a:t>Program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4521411"/>
              </p:ext>
            </p:extLst>
          </p:nvPr>
        </p:nvGraphicFramePr>
        <p:xfrm>
          <a:off x="280989" y="987029"/>
          <a:ext cx="8491537" cy="3588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6" name="Slide Number Placeholder 3"/>
          <p:cNvSpPr>
            <a:spLocks noGrp="1"/>
          </p:cNvSpPr>
          <p:nvPr>
            <p:ph type="sldNum" sz="quarter" idx="12"/>
          </p:nvPr>
        </p:nvSpPr>
        <p:spPr/>
        <p:txBody>
          <a:bodyPr/>
          <a:lstStyle/>
          <a:p>
            <a:fld id="{E88377CD-A2DF-46C5-AB8B-D0ED2A9E53D3}" type="slidenum">
              <a:rPr lang="en-US" smtClean="0">
                <a:solidFill>
                  <a:prstClr val="black">
                    <a:tint val="75000"/>
                  </a:prstClr>
                </a:solidFill>
                <a:latin typeface="Calibri"/>
              </a:rPr>
              <a:pPr/>
              <a:t>34</a:t>
            </a:fld>
            <a:endParaRPr lang="en-US" dirty="0">
              <a:solidFill>
                <a:prstClr val="black">
                  <a:tint val="75000"/>
                </a:prstClr>
              </a:solidFill>
              <a:latin typeface="Calibri"/>
            </a:endParaRPr>
          </a:p>
        </p:txBody>
      </p:sp>
      <p:pic>
        <p:nvPicPr>
          <p:cNvPr id="55298" name="Picture 2" descr="I:\Logos\Georgia Lottery\Georgia Lottery Logo Transparent.png"/>
          <p:cNvPicPr>
            <a:picLocks noChangeAspect="1" noChangeArrowheads="1"/>
          </p:cNvPicPr>
          <p:nvPr/>
        </p:nvPicPr>
        <p:blipFill>
          <a:blip r:embed="rId8" cstate="print"/>
          <a:srcRect/>
          <a:stretch>
            <a:fillRect/>
          </a:stretch>
        </p:blipFill>
        <p:spPr bwMode="auto">
          <a:xfrm>
            <a:off x="3618656" y="1219417"/>
            <a:ext cx="1785550" cy="87651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GAfutures.org</a:t>
            </a:r>
          </a:p>
        </p:txBody>
      </p:sp>
      <p:sp>
        <p:nvSpPr>
          <p:cNvPr id="3" name="Content Placeholder 2"/>
          <p:cNvSpPr>
            <a:spLocks noGrp="1"/>
          </p:cNvSpPr>
          <p:nvPr>
            <p:ph idx="1"/>
          </p:nvPr>
        </p:nvSpPr>
        <p:spPr>
          <a:xfrm>
            <a:off x="273455" y="3714617"/>
            <a:ext cx="8597090" cy="820858"/>
          </a:xfrm>
        </p:spPr>
        <p:txBody>
          <a:bodyPr>
            <a:normAutofit/>
          </a:bodyPr>
          <a:lstStyle/>
          <a:p>
            <a:r>
              <a:rPr lang="en-US" sz="2600" dirty="0">
                <a:latin typeface="Helvetica"/>
                <a:cs typeface="Helvetica"/>
              </a:rPr>
              <a:t>Georgia’s primary resource to help students plan, apply and find affordable ways to pay for college</a:t>
            </a:r>
          </a:p>
        </p:txBody>
      </p:sp>
      <p:sp>
        <p:nvSpPr>
          <p:cNvPr id="4" name="Slide Number Placeholder 3"/>
          <p:cNvSpPr>
            <a:spLocks noGrp="1"/>
          </p:cNvSpPr>
          <p:nvPr>
            <p:ph type="sldNum" sz="quarter" idx="12"/>
          </p:nvPr>
        </p:nvSpPr>
        <p:spPr/>
        <p:txBody>
          <a:bodyPr/>
          <a:lstStyle/>
          <a:p>
            <a:fld id="{0CBD98A8-9AD1-45DC-91BD-A129B3518539}"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1578345" y="997490"/>
            <a:ext cx="6001261" cy="2530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562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GAfutures.org</a:t>
            </a:r>
          </a:p>
        </p:txBody>
      </p:sp>
      <p:sp>
        <p:nvSpPr>
          <p:cNvPr id="3" name="Content Placeholder 2"/>
          <p:cNvSpPr>
            <a:spLocks noGrp="1"/>
          </p:cNvSpPr>
          <p:nvPr>
            <p:ph idx="1"/>
          </p:nvPr>
        </p:nvSpPr>
        <p:spPr>
          <a:xfrm>
            <a:off x="162259" y="1107604"/>
            <a:ext cx="8618863" cy="3688091"/>
          </a:xfrm>
        </p:spPr>
        <p:txBody>
          <a:bodyPr>
            <a:normAutofit/>
          </a:bodyPr>
          <a:lstStyle/>
          <a:p>
            <a:r>
              <a:rPr lang="en-US" sz="2400" b="1" dirty="0">
                <a:latin typeface="Helvetica"/>
                <a:cs typeface="Helvetica"/>
              </a:rPr>
              <a:t>Financial Aid &amp; Scholarships</a:t>
            </a:r>
          </a:p>
          <a:p>
            <a:pPr lvl="1"/>
            <a:r>
              <a:rPr lang="en-US" sz="2000" dirty="0">
                <a:latin typeface="Helvetica"/>
                <a:cs typeface="Helvetica"/>
              </a:rPr>
              <a:t>The basics, state and federal programs, calculators, repayment options, financial literacy tips, national scholarship search</a:t>
            </a:r>
          </a:p>
          <a:p>
            <a:r>
              <a:rPr lang="en-US" sz="2400" b="1" dirty="0">
                <a:latin typeface="Helvetica"/>
                <a:cs typeface="Helvetica"/>
              </a:rPr>
              <a:t>College Planning Tools</a:t>
            </a:r>
          </a:p>
          <a:p>
            <a:pPr lvl="1"/>
            <a:r>
              <a:rPr lang="en-US" sz="2000" dirty="0">
                <a:latin typeface="Helvetica"/>
                <a:cs typeface="Helvetica"/>
              </a:rPr>
              <a:t>Grade-specific checklists, </a:t>
            </a:r>
            <a:r>
              <a:rPr lang="en-US" sz="2000" i="1" dirty="0">
                <a:latin typeface="Helvetica"/>
                <a:cs typeface="Helvetica"/>
              </a:rPr>
              <a:t>College Money Matters</a:t>
            </a:r>
            <a:r>
              <a:rPr lang="en-US" sz="2000" dirty="0">
                <a:latin typeface="Helvetica"/>
                <a:cs typeface="Helvetica"/>
              </a:rPr>
              <a:t>, calculators, applications (admissions, financial aid), HOPE-eligible institutions highlighted, national college search</a:t>
            </a:r>
          </a:p>
          <a:p>
            <a:r>
              <a:rPr lang="en-US" sz="2400" b="1" dirty="0">
                <a:latin typeface="Helvetica"/>
                <a:cs typeface="Helvetica"/>
              </a:rPr>
              <a:t>Career Exploration</a:t>
            </a:r>
          </a:p>
          <a:p>
            <a:pPr lvl="1"/>
            <a:r>
              <a:rPr lang="en-US" sz="2000" dirty="0">
                <a:latin typeface="Helvetica"/>
                <a:cs typeface="Helvetica"/>
              </a:rPr>
              <a:t>Career assessments, interest profiler, Career Clusters and Pathways, skilled trades</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0CBD98A8-9AD1-45DC-91BD-A129B3518539}" type="slidenum">
              <a:rPr lang="en-US" smtClean="0">
                <a:solidFill>
                  <a:prstClr val="black">
                    <a:tint val="75000"/>
                  </a:prstClr>
                </a:solidFill>
                <a:latin typeface="Calibri"/>
              </a:rPr>
              <a:pPr>
                <a:defRPr/>
              </a:pPr>
              <a:t>36</a:t>
            </a:fld>
            <a:endParaRPr lang="en-US" dirty="0">
              <a:solidFill>
                <a:prstClr val="black">
                  <a:tint val="75000"/>
                </a:prstClr>
              </a:solidFill>
              <a:latin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334" y="1120950"/>
            <a:ext cx="862927" cy="35234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8722" y="2161159"/>
            <a:ext cx="862927" cy="4190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3529" y="3495419"/>
            <a:ext cx="637285" cy="443025"/>
          </a:xfrm>
          <a:prstGeom prst="rect">
            <a:avLst/>
          </a:prstGeom>
        </p:spPr>
      </p:pic>
    </p:spTree>
    <p:extLst>
      <p:ext uri="{BB962C8B-B14F-4D97-AF65-F5344CB8AC3E}">
        <p14:creationId xmlns:p14="http://schemas.microsoft.com/office/powerpoint/2010/main" val="2162749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2CA477-AFE4-478B-91EC-96886BBCA5B7}"/>
              </a:ext>
            </a:extLst>
          </p:cNvPr>
          <p:cNvSpPr>
            <a:spLocks noGrp="1"/>
          </p:cNvSpPr>
          <p:nvPr>
            <p:ph type="title"/>
          </p:nvPr>
        </p:nvSpPr>
        <p:spPr>
          <a:xfrm>
            <a:off x="1" y="122222"/>
            <a:ext cx="8691327" cy="733331"/>
          </a:xfrm>
        </p:spPr>
        <p:txBody>
          <a:bodyPr/>
          <a:lstStyle/>
          <a:p>
            <a:r>
              <a:rPr lang="en-US" dirty="0"/>
              <a:t/>
            </a:r>
            <a:br>
              <a:rPr lang="en-US" dirty="0"/>
            </a:br>
            <a:r>
              <a:rPr lang="en-US" sz="3600" dirty="0">
                <a:latin typeface="Helvetica"/>
                <a:cs typeface="Helvetica"/>
              </a:rPr>
              <a:t>HOPE &amp; State Aid Programs</a:t>
            </a:r>
            <a:r>
              <a:rPr lang="en-US" dirty="0"/>
              <a:t/>
            </a:r>
            <a:br>
              <a:rPr lang="en-US" dirty="0"/>
            </a:br>
            <a:endParaRPr lang="en-US" dirty="0"/>
          </a:p>
        </p:txBody>
      </p:sp>
      <p:pic>
        <p:nvPicPr>
          <p:cNvPr id="3" name="Content Placeholder 3">
            <a:extLst>
              <a:ext uri="{FF2B5EF4-FFF2-40B4-BE49-F238E27FC236}">
                <a16:creationId xmlns="" xmlns:a16="http://schemas.microsoft.com/office/drawing/2014/main" id="{642AD089-F4F4-4712-98B6-E3B634BDEFD2}"/>
              </a:ext>
            </a:extLst>
          </p:cNvPr>
          <p:cNvPicPr>
            <a:picLocks noChangeAspect="1"/>
          </p:cNvPicPr>
          <p:nvPr/>
        </p:nvPicPr>
        <p:blipFill>
          <a:blip r:embed="rId2"/>
          <a:stretch>
            <a:fillRect/>
          </a:stretch>
        </p:blipFill>
        <p:spPr>
          <a:xfrm>
            <a:off x="557834" y="1181477"/>
            <a:ext cx="8028332" cy="3373725"/>
          </a:xfrm>
          <a:prstGeom prst="rect">
            <a:avLst/>
          </a:prstGeom>
        </p:spPr>
      </p:pic>
    </p:spTree>
    <p:extLst>
      <p:ext uri="{BB962C8B-B14F-4D97-AF65-F5344CB8AC3E}">
        <p14:creationId xmlns:p14="http://schemas.microsoft.com/office/powerpoint/2010/main" val="3895744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6E9EF3-B72C-4E61-8095-2F473F2C955E}"/>
              </a:ext>
            </a:extLst>
          </p:cNvPr>
          <p:cNvSpPr>
            <a:spLocks noGrp="1"/>
          </p:cNvSpPr>
          <p:nvPr>
            <p:ph type="title"/>
          </p:nvPr>
        </p:nvSpPr>
        <p:spPr/>
        <p:txBody>
          <a:bodyPr/>
          <a:lstStyle/>
          <a:p>
            <a:r>
              <a:rPr lang="en-US" sz="3600" dirty="0">
                <a:latin typeface="Helvetica"/>
                <a:cs typeface="Helvetica"/>
              </a:rPr>
              <a:t>State Aid Applications</a:t>
            </a:r>
          </a:p>
        </p:txBody>
      </p:sp>
      <p:pic>
        <p:nvPicPr>
          <p:cNvPr id="4" name="Content Placeholder 4">
            <a:extLst>
              <a:ext uri="{FF2B5EF4-FFF2-40B4-BE49-F238E27FC236}">
                <a16:creationId xmlns="" xmlns:a16="http://schemas.microsoft.com/office/drawing/2014/main" id="{779C7413-6876-4C0E-A17F-B5027B32F93B}"/>
              </a:ext>
            </a:extLst>
          </p:cNvPr>
          <p:cNvPicPr>
            <a:picLocks noChangeAspect="1"/>
          </p:cNvPicPr>
          <p:nvPr/>
        </p:nvPicPr>
        <p:blipFill>
          <a:blip r:embed="rId2"/>
          <a:stretch>
            <a:fillRect/>
          </a:stretch>
        </p:blipFill>
        <p:spPr>
          <a:xfrm>
            <a:off x="1226576" y="1215428"/>
            <a:ext cx="7016025" cy="3272337"/>
          </a:xfrm>
          <a:prstGeom prst="rect">
            <a:avLst/>
          </a:prstGeom>
        </p:spPr>
      </p:pic>
    </p:spTree>
    <p:extLst>
      <p:ext uri="{BB962C8B-B14F-4D97-AF65-F5344CB8AC3E}">
        <p14:creationId xmlns:p14="http://schemas.microsoft.com/office/powerpoint/2010/main" val="1624919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Helvetica"/>
                <a:cs typeface="Helvetica"/>
              </a:rPr>
              <a:t>GSFAPPS</a:t>
            </a:r>
          </a:p>
        </p:txBody>
      </p:sp>
      <p:sp>
        <p:nvSpPr>
          <p:cNvPr id="4" name="Slide Number Placeholder 3"/>
          <p:cNvSpPr>
            <a:spLocks noGrp="1"/>
          </p:cNvSpPr>
          <p:nvPr>
            <p:ph type="sldNum" sz="quarter" idx="12"/>
          </p:nvPr>
        </p:nvSpPr>
        <p:spPr/>
        <p:txBody>
          <a:bodyPr/>
          <a:lstStyle/>
          <a:p>
            <a:pPr>
              <a:defRPr/>
            </a:pPr>
            <a:fld id="{0CBD98A8-9AD1-45DC-91BD-A129B3518539}" type="slidenum">
              <a:rPr lang="en-US" smtClean="0">
                <a:solidFill>
                  <a:prstClr val="black">
                    <a:tint val="75000"/>
                  </a:prstClr>
                </a:solidFill>
                <a:latin typeface="Calibri"/>
              </a:rPr>
              <a:pPr>
                <a:defRPr/>
              </a:pPr>
              <a:t>39</a:t>
            </a:fld>
            <a:endParaRPr lang="en-US" dirty="0">
              <a:solidFill>
                <a:prstClr val="black">
                  <a:tint val="75000"/>
                </a:prstClr>
              </a:solidFill>
              <a:latin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615" b="1521"/>
          <a:stretch/>
        </p:blipFill>
        <p:spPr>
          <a:xfrm>
            <a:off x="1385113" y="909938"/>
            <a:ext cx="6504509" cy="3699168"/>
          </a:xfrm>
          <a:prstGeom prst="rect">
            <a:avLst/>
          </a:prstGeom>
        </p:spPr>
      </p:pic>
    </p:spTree>
    <p:extLst>
      <p:ext uri="{BB962C8B-B14F-4D97-AF65-F5344CB8AC3E}">
        <p14:creationId xmlns:p14="http://schemas.microsoft.com/office/powerpoint/2010/main" val="87196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High School Counselors “Can…”</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smtClean="0"/>
              <a:t>Work with families to broaden options for students</a:t>
            </a:r>
          </a:p>
          <a:p>
            <a:r>
              <a:rPr lang="en-US" dirty="0" smtClean="0"/>
              <a:t>Identify safety schools and discuss realistic expectations</a:t>
            </a:r>
          </a:p>
          <a:p>
            <a:r>
              <a:rPr lang="en-US" dirty="0" smtClean="0"/>
              <a:t>Help resolve issues if all efforts have been exhausted</a:t>
            </a:r>
          </a:p>
          <a:p>
            <a:r>
              <a:rPr lang="en-US" dirty="0" smtClean="0"/>
              <a:t>Discuss what test might be better for a student</a:t>
            </a:r>
          </a:p>
          <a:p>
            <a:r>
              <a:rPr lang="en-US" dirty="0" smtClean="0"/>
              <a:t>Send out notices for scholarships they hear about</a:t>
            </a:r>
          </a:p>
          <a:p>
            <a:r>
              <a:rPr lang="en-US" dirty="0" smtClean="0"/>
              <a:t>Target students who may meet requirements for great scholarships</a:t>
            </a:r>
          </a:p>
          <a:p>
            <a:endParaRPr lang="en-US" dirty="0"/>
          </a:p>
        </p:txBody>
      </p:sp>
    </p:spTree>
    <p:extLst>
      <p:ext uri="{BB962C8B-B14F-4D97-AF65-F5344CB8AC3E}">
        <p14:creationId xmlns:p14="http://schemas.microsoft.com/office/powerpoint/2010/main" val="3469422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FD17D1-62FF-48E8-8BA0-C946401C1196}"/>
              </a:ext>
            </a:extLst>
          </p:cNvPr>
          <p:cNvSpPr>
            <a:spLocks noGrp="1"/>
          </p:cNvSpPr>
          <p:nvPr>
            <p:ph type="title"/>
          </p:nvPr>
        </p:nvSpPr>
        <p:spPr>
          <a:xfrm>
            <a:off x="238715" y="2075881"/>
            <a:ext cx="8666570" cy="814211"/>
          </a:xfrm>
        </p:spPr>
        <p:txBody>
          <a:bodyPr>
            <a:normAutofit/>
          </a:bodyPr>
          <a:lstStyle/>
          <a:p>
            <a:r>
              <a:rPr lang="en-US" sz="4400" dirty="0">
                <a:latin typeface="Helvetica"/>
                <a:cs typeface="Helvetica"/>
              </a:rPr>
              <a:t>Federal Aid Programs</a:t>
            </a:r>
          </a:p>
        </p:txBody>
      </p:sp>
      <p:sp>
        <p:nvSpPr>
          <p:cNvPr id="4" name="Slide Number Placeholder 3">
            <a:extLst>
              <a:ext uri="{FF2B5EF4-FFF2-40B4-BE49-F238E27FC236}">
                <a16:creationId xmlns="" xmlns:a16="http://schemas.microsoft.com/office/drawing/2014/main" id="{8D2EBCB4-FE41-4E77-95EA-7B67F5ED7495}"/>
              </a:ext>
            </a:extLst>
          </p:cNvPr>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07326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Helvetica"/>
                <a:cs typeface="Helvetica"/>
              </a:rPr>
              <a:t>Federal Aid (Grants) </a:t>
            </a:r>
          </a:p>
        </p:txBody>
      </p:sp>
      <p:sp>
        <p:nvSpPr>
          <p:cNvPr id="8" name="Content Placeholder 7">
            <a:extLst>
              <a:ext uri="{FF2B5EF4-FFF2-40B4-BE49-F238E27FC236}">
                <a16:creationId xmlns="" xmlns:a16="http://schemas.microsoft.com/office/drawing/2014/main" id="{64C56E4A-0A38-49AA-B689-34C06FA13FD3}"/>
              </a:ext>
            </a:extLst>
          </p:cNvPr>
          <p:cNvSpPr>
            <a:spLocks noGrp="1"/>
          </p:cNvSpPr>
          <p:nvPr>
            <p:ph idx="1"/>
          </p:nvPr>
        </p:nvSpPr>
        <p:spPr>
          <a:xfrm>
            <a:off x="228600" y="1078600"/>
            <a:ext cx="8915400" cy="4286250"/>
          </a:xfrm>
        </p:spPr>
        <p:txBody>
          <a:bodyPr>
            <a:normAutofit/>
          </a:bodyPr>
          <a:lstStyle/>
          <a:p>
            <a:r>
              <a:rPr lang="en-US" b="1" dirty="0">
                <a:latin typeface="Helvetica"/>
                <a:cs typeface="Helvetica"/>
              </a:rPr>
              <a:t>Pell Grant</a:t>
            </a:r>
          </a:p>
          <a:p>
            <a:pPr lvl="1"/>
            <a:r>
              <a:rPr lang="en-US" dirty="0">
                <a:latin typeface="Helvetica"/>
                <a:cs typeface="Helvetica"/>
              </a:rPr>
              <a:t>Undergraduate student with financial need</a:t>
            </a:r>
          </a:p>
          <a:p>
            <a:pPr lvl="1"/>
            <a:r>
              <a:rPr lang="en-US" dirty="0">
                <a:latin typeface="Helvetica"/>
                <a:cs typeface="Helvetica"/>
              </a:rPr>
              <a:t>Maximum amount for 2019-2020 is $6,195</a:t>
            </a:r>
          </a:p>
          <a:p>
            <a:r>
              <a:rPr lang="en-US" b="1" dirty="0">
                <a:latin typeface="Helvetica"/>
                <a:cs typeface="Helvetica"/>
              </a:rPr>
              <a:t>Federal Supplemental Educational Opportunity Grant (FSEOG</a:t>
            </a:r>
            <a:r>
              <a:rPr lang="en-US" b="1" dirty="0" smtClean="0">
                <a:latin typeface="Helvetica"/>
                <a:cs typeface="Helvetica"/>
              </a:rPr>
              <a:t>)</a:t>
            </a:r>
          </a:p>
          <a:p>
            <a:pPr lvl="1"/>
            <a:r>
              <a:rPr lang="en-US" dirty="0" smtClean="0">
                <a:latin typeface="Helvetica"/>
                <a:cs typeface="Helvetica"/>
              </a:rPr>
              <a:t>Undergraduate </a:t>
            </a:r>
            <a:r>
              <a:rPr lang="en-US" dirty="0">
                <a:latin typeface="Helvetica"/>
                <a:cs typeface="Helvetica"/>
              </a:rPr>
              <a:t>student with exceptional financial need</a:t>
            </a:r>
          </a:p>
          <a:p>
            <a:pPr lvl="1"/>
            <a:r>
              <a:rPr lang="en-US" dirty="0">
                <a:latin typeface="Helvetica"/>
                <a:cs typeface="Helvetica"/>
              </a:rPr>
              <a:t>Pell Grant recipients receive priority</a:t>
            </a:r>
          </a:p>
          <a:p>
            <a:pPr lvl="1"/>
            <a:r>
              <a:rPr lang="en-US" dirty="0">
                <a:latin typeface="Helvetica"/>
                <a:cs typeface="Helvetica"/>
              </a:rPr>
              <a:t>Up to $4,000</a:t>
            </a:r>
          </a:p>
          <a:p>
            <a:pPr marL="0" indent="0">
              <a:buNone/>
            </a:pPr>
            <a:endParaRPr lang="en-US" sz="2800" dirty="0"/>
          </a:p>
        </p:txBody>
      </p:sp>
      <p:sp>
        <p:nvSpPr>
          <p:cNvPr id="4" name="Slide Number Placeholder 3"/>
          <p:cNvSpPr>
            <a:spLocks noGrp="1"/>
          </p:cNvSpPr>
          <p:nvPr>
            <p:ph type="sldNum" sz="quarter" idx="12"/>
          </p:nvPr>
        </p:nvSpPr>
        <p:spPr/>
        <p:txBody>
          <a:bodyPr/>
          <a:lstStyle/>
          <a:p>
            <a:pPr>
              <a:defRPr/>
            </a:pPr>
            <a:fld id="{0CBD98A8-9AD1-45DC-91BD-A129B3518539}" type="slidenum">
              <a:rPr lang="en-US" smtClean="0">
                <a:solidFill>
                  <a:prstClr val="black">
                    <a:tint val="75000"/>
                  </a:prstClr>
                </a:solidFill>
                <a:latin typeface="Calibri"/>
              </a:rPr>
              <a:pPr>
                <a:defRPr/>
              </a:pPr>
              <a:t>41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68233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 calcmode="lin" valueType="num">
                                      <p:cBhvr additive="base">
                                        <p:cTn id="3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dirty="0">
                <a:latin typeface="Helvetica"/>
                <a:cs typeface="Helvetica"/>
              </a:rPr>
              <a:t>Federal Aid (Loans)</a:t>
            </a:r>
          </a:p>
        </p:txBody>
      </p:sp>
      <p:sp>
        <p:nvSpPr>
          <p:cNvPr id="15363" name="Rectangle 13"/>
          <p:cNvSpPr>
            <a:spLocks noGrp="1" noChangeArrowheads="1"/>
          </p:cNvSpPr>
          <p:nvPr>
            <p:ph idx="1"/>
          </p:nvPr>
        </p:nvSpPr>
        <p:spPr>
          <a:xfrm>
            <a:off x="225338" y="856150"/>
            <a:ext cx="8776991" cy="4049695"/>
          </a:xfrm>
        </p:spPr>
        <p:txBody>
          <a:bodyPr>
            <a:normAutofit fontScale="92500" lnSpcReduction="10000"/>
          </a:bodyPr>
          <a:lstStyle/>
          <a:p>
            <a:r>
              <a:rPr lang="en-US" sz="3000" dirty="0">
                <a:latin typeface="Helvetica"/>
                <a:cs typeface="Helvetica"/>
              </a:rPr>
              <a:t>Direct Subsidized Loan</a:t>
            </a:r>
          </a:p>
          <a:p>
            <a:endParaRPr lang="en-US" sz="3000" dirty="0">
              <a:latin typeface="Helvetica"/>
              <a:cs typeface="Helvetica"/>
            </a:endParaRPr>
          </a:p>
          <a:p>
            <a:r>
              <a:rPr lang="en-US" sz="3000" dirty="0">
                <a:latin typeface="Helvetica"/>
                <a:cs typeface="Helvetica"/>
              </a:rPr>
              <a:t>Direct Unsubsidized Loan</a:t>
            </a:r>
          </a:p>
          <a:p>
            <a:pPr marL="0" indent="0">
              <a:buNone/>
            </a:pPr>
            <a:endParaRPr lang="en-US" sz="3000" dirty="0">
              <a:latin typeface="Helvetica"/>
              <a:cs typeface="Helvetica"/>
            </a:endParaRPr>
          </a:p>
          <a:p>
            <a:r>
              <a:rPr lang="en-US" sz="3000" dirty="0">
                <a:latin typeface="Helvetica"/>
                <a:cs typeface="Helvetica"/>
              </a:rPr>
              <a:t>Federal PLUS Loan – for parents of undergraduate students</a:t>
            </a:r>
          </a:p>
          <a:p>
            <a:pPr marL="0" indent="0">
              <a:buNone/>
            </a:pPr>
            <a:endParaRPr lang="en-US" sz="3000" dirty="0">
              <a:latin typeface="Helvetica"/>
              <a:cs typeface="Helvetica"/>
            </a:endParaRPr>
          </a:p>
          <a:p>
            <a:r>
              <a:rPr lang="en-US" sz="3000" dirty="0">
                <a:latin typeface="Helvetica"/>
                <a:cs typeface="Helvetica"/>
              </a:rPr>
              <a:t>Grad PLUS Loan – for graduate and professional students</a:t>
            </a:r>
          </a:p>
          <a:p>
            <a:pPr marL="0" indent="0">
              <a:buNone/>
            </a:pPr>
            <a:endParaRPr lang="en-US" dirty="0"/>
          </a:p>
        </p:txBody>
      </p:sp>
      <p:sp>
        <p:nvSpPr>
          <p:cNvPr id="22533" name="Slide Number Placeholder 4"/>
          <p:cNvSpPr>
            <a:spLocks noGrp="1"/>
          </p:cNvSpPr>
          <p:nvPr>
            <p:ph type="sldNum" sz="quarter" idx="12"/>
          </p:nvPr>
        </p:nvSpPr>
        <p:spPr/>
        <p:txBody>
          <a:bodyPr/>
          <a:lstStyle/>
          <a:p>
            <a:fld id="{EE94835E-90D9-48AB-A53A-69080B3B81D0}"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Helvetica"/>
                <a:cs typeface="Helvetica"/>
              </a:rPr>
              <a:t>Factors that Influence EFC</a:t>
            </a:r>
          </a:p>
        </p:txBody>
      </p:sp>
      <p:sp>
        <p:nvSpPr>
          <p:cNvPr id="4" name="Slide Number Placeholder 3"/>
          <p:cNvSpPr>
            <a:spLocks noGrp="1"/>
          </p:cNvSpPr>
          <p:nvPr>
            <p:ph type="sldNum" sz="quarter" idx="12"/>
          </p:nvPr>
        </p:nvSpPr>
        <p:spPr/>
        <p:txBody>
          <a:bodyPr/>
          <a:lstStyle/>
          <a:p>
            <a:pPr>
              <a:defRPr/>
            </a:pPr>
            <a:fld id="{718EE657-E0EB-40E5-96C6-7334B49D40EF}" type="slidenum">
              <a:rPr lang="en-US" smtClean="0">
                <a:solidFill>
                  <a:prstClr val="black">
                    <a:tint val="75000"/>
                  </a:prstClr>
                </a:solidFill>
                <a:latin typeface="Calibri"/>
              </a:rPr>
              <a:pPr>
                <a:defRPr/>
              </a:pPr>
              <a:t>43</a:t>
            </a:fld>
            <a:endParaRPr lang="en-US">
              <a:solidFill>
                <a:prstClr val="black">
                  <a:tint val="75000"/>
                </a:prstClr>
              </a:solidFill>
              <a:latin typeface="Calibri"/>
            </a:endParaRPr>
          </a:p>
        </p:txBody>
      </p:sp>
      <p:sp>
        <p:nvSpPr>
          <p:cNvPr id="6" name="Oval 5"/>
          <p:cNvSpPr/>
          <p:nvPr/>
        </p:nvSpPr>
        <p:spPr>
          <a:xfrm>
            <a:off x="3451152" y="1883851"/>
            <a:ext cx="22098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6000" b="1" dirty="0">
                <a:solidFill>
                  <a:prstClr val="white"/>
                </a:solidFill>
                <a:latin typeface="Calibri"/>
              </a:rPr>
              <a:t>EFC</a:t>
            </a:r>
          </a:p>
        </p:txBody>
      </p:sp>
      <p:sp>
        <p:nvSpPr>
          <p:cNvPr id="14" name="Right Arrow 13"/>
          <p:cNvSpPr/>
          <p:nvPr/>
        </p:nvSpPr>
        <p:spPr>
          <a:xfrm rot="8793128">
            <a:off x="5513420" y="1661105"/>
            <a:ext cx="810199" cy="428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 name="TextBox 15"/>
          <p:cNvSpPr txBox="1"/>
          <p:nvPr/>
        </p:nvSpPr>
        <p:spPr bwMode="auto">
          <a:xfrm>
            <a:off x="6144406" y="1309984"/>
            <a:ext cx="1940379" cy="923330"/>
          </a:xfrm>
          <a:prstGeom prst="rect">
            <a:avLst/>
          </a:prstGeom>
          <a:noFill/>
          <a:ln w="9525">
            <a:noFill/>
            <a:miter lim="800000"/>
            <a:headEnd/>
            <a:tailEnd/>
          </a:ln>
        </p:spPr>
        <p:txBody>
          <a:bodyPr wrap="square" rtlCol="0">
            <a:spAutoFit/>
          </a:bodyPr>
          <a:lstStyle/>
          <a:p>
            <a:pPr algn="ctr" defTabSz="914400">
              <a:spcBef>
                <a:spcPct val="50000"/>
              </a:spcBef>
            </a:pPr>
            <a:r>
              <a:rPr lang="en-US" dirty="0">
                <a:solidFill>
                  <a:srgbClr val="000000"/>
                </a:solidFill>
                <a:latin typeface="Helvetica"/>
                <a:cs typeface="Helvetica"/>
              </a:rPr>
              <a:t>Independent vs. Dependent Student</a:t>
            </a:r>
          </a:p>
        </p:txBody>
      </p:sp>
      <p:sp>
        <p:nvSpPr>
          <p:cNvPr id="17" name="Right Arrow 16"/>
          <p:cNvSpPr/>
          <p:nvPr/>
        </p:nvSpPr>
        <p:spPr>
          <a:xfrm rot="11984310">
            <a:off x="5671154" y="2632511"/>
            <a:ext cx="810199" cy="428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8" name="TextBox 17"/>
          <p:cNvSpPr txBox="1"/>
          <p:nvPr/>
        </p:nvSpPr>
        <p:spPr bwMode="auto">
          <a:xfrm>
            <a:off x="6507036" y="2763826"/>
            <a:ext cx="1940379" cy="646331"/>
          </a:xfrm>
          <a:prstGeom prst="rect">
            <a:avLst/>
          </a:prstGeom>
          <a:noFill/>
          <a:ln w="9525">
            <a:noFill/>
            <a:miter lim="800000"/>
            <a:headEnd/>
            <a:tailEnd/>
          </a:ln>
        </p:spPr>
        <p:txBody>
          <a:bodyPr wrap="square" rtlCol="0">
            <a:spAutoFit/>
          </a:bodyPr>
          <a:lstStyle/>
          <a:p>
            <a:pPr algn="ctr" defTabSz="914400">
              <a:spcBef>
                <a:spcPct val="50000"/>
              </a:spcBef>
            </a:pPr>
            <a:r>
              <a:rPr lang="en-US" dirty="0">
                <a:solidFill>
                  <a:srgbClr val="000000"/>
                </a:solidFill>
                <a:latin typeface="Helvetica"/>
                <a:cs typeface="Helvetica"/>
              </a:rPr>
              <a:t>Income (Student/Parent)</a:t>
            </a:r>
          </a:p>
        </p:txBody>
      </p:sp>
      <p:sp>
        <p:nvSpPr>
          <p:cNvPr id="19" name="Right Arrow 18"/>
          <p:cNvSpPr/>
          <p:nvPr/>
        </p:nvSpPr>
        <p:spPr>
          <a:xfrm rot="16200000">
            <a:off x="4268177" y="3415804"/>
            <a:ext cx="607649" cy="57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0" name="TextBox 19"/>
          <p:cNvSpPr txBox="1"/>
          <p:nvPr/>
        </p:nvSpPr>
        <p:spPr bwMode="auto">
          <a:xfrm>
            <a:off x="3566855" y="4028299"/>
            <a:ext cx="1940379" cy="369332"/>
          </a:xfrm>
          <a:prstGeom prst="rect">
            <a:avLst/>
          </a:prstGeom>
          <a:noFill/>
          <a:ln w="9525">
            <a:noFill/>
            <a:miter lim="800000"/>
            <a:headEnd/>
            <a:tailEnd/>
          </a:ln>
        </p:spPr>
        <p:txBody>
          <a:bodyPr wrap="square" rtlCol="0">
            <a:spAutoFit/>
          </a:bodyPr>
          <a:lstStyle/>
          <a:p>
            <a:pPr algn="ctr" defTabSz="914400">
              <a:spcBef>
                <a:spcPct val="50000"/>
              </a:spcBef>
            </a:pPr>
            <a:r>
              <a:rPr lang="en-US" dirty="0">
                <a:solidFill>
                  <a:srgbClr val="000000"/>
                </a:solidFill>
                <a:latin typeface="Helvetica"/>
                <a:cs typeface="Helvetica"/>
              </a:rPr>
              <a:t>Savings</a:t>
            </a:r>
          </a:p>
        </p:txBody>
      </p:sp>
      <p:sp>
        <p:nvSpPr>
          <p:cNvPr id="21" name="Right Arrow 20"/>
          <p:cNvSpPr/>
          <p:nvPr/>
        </p:nvSpPr>
        <p:spPr>
          <a:xfrm rot="19424938">
            <a:off x="2649181" y="2718692"/>
            <a:ext cx="810199" cy="428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2" name="TextBox 21"/>
          <p:cNvSpPr txBox="1"/>
          <p:nvPr/>
        </p:nvSpPr>
        <p:spPr bwMode="auto">
          <a:xfrm>
            <a:off x="1257301" y="3012488"/>
            <a:ext cx="1940379" cy="369332"/>
          </a:xfrm>
          <a:prstGeom prst="rect">
            <a:avLst/>
          </a:prstGeom>
          <a:noFill/>
          <a:ln w="9525">
            <a:noFill/>
            <a:miter lim="800000"/>
            <a:headEnd/>
            <a:tailEnd/>
          </a:ln>
        </p:spPr>
        <p:txBody>
          <a:bodyPr wrap="square" rtlCol="0">
            <a:spAutoFit/>
          </a:bodyPr>
          <a:lstStyle/>
          <a:p>
            <a:pPr algn="ctr" defTabSz="914400">
              <a:spcBef>
                <a:spcPct val="50000"/>
              </a:spcBef>
            </a:pPr>
            <a:r>
              <a:rPr lang="en-US" dirty="0">
                <a:solidFill>
                  <a:srgbClr val="000000"/>
                </a:solidFill>
                <a:latin typeface="Helvetica"/>
                <a:cs typeface="Helvetica"/>
              </a:rPr>
              <a:t>Assets</a:t>
            </a:r>
          </a:p>
        </p:txBody>
      </p:sp>
      <p:sp>
        <p:nvSpPr>
          <p:cNvPr id="23" name="Right Arrow 22"/>
          <p:cNvSpPr/>
          <p:nvPr/>
        </p:nvSpPr>
        <p:spPr>
          <a:xfrm rot="1234364">
            <a:off x="2582458" y="1788454"/>
            <a:ext cx="810199" cy="428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bwMode="auto">
          <a:xfrm>
            <a:off x="1047178" y="1382080"/>
            <a:ext cx="1940379" cy="646331"/>
          </a:xfrm>
          <a:prstGeom prst="rect">
            <a:avLst/>
          </a:prstGeom>
          <a:noFill/>
          <a:ln w="9525">
            <a:noFill/>
            <a:miter lim="800000"/>
            <a:headEnd/>
            <a:tailEnd/>
          </a:ln>
        </p:spPr>
        <p:txBody>
          <a:bodyPr wrap="square" rtlCol="0">
            <a:spAutoFit/>
          </a:bodyPr>
          <a:lstStyle/>
          <a:p>
            <a:pPr algn="ctr" defTabSz="914400"/>
            <a:r>
              <a:rPr lang="en-US" dirty="0">
                <a:solidFill>
                  <a:srgbClr val="000000"/>
                </a:solidFill>
                <a:latin typeface="Helvetica"/>
                <a:cs typeface="Helvetica"/>
              </a:rPr>
              <a:t>Number in </a:t>
            </a:r>
          </a:p>
          <a:p>
            <a:pPr algn="ctr" defTabSz="914400"/>
            <a:r>
              <a:rPr lang="en-US" dirty="0">
                <a:solidFill>
                  <a:srgbClr val="000000"/>
                </a:solidFill>
                <a:latin typeface="Helvetica"/>
                <a:cs typeface="Helvetica"/>
              </a:rPr>
              <a:t>College</a:t>
            </a:r>
          </a:p>
        </p:txBody>
      </p:sp>
      <p:sp>
        <p:nvSpPr>
          <p:cNvPr id="25" name="Right Arrow 24"/>
          <p:cNvSpPr/>
          <p:nvPr/>
        </p:nvSpPr>
        <p:spPr>
          <a:xfrm rot="5400000">
            <a:off x="4268175" y="1215035"/>
            <a:ext cx="607649" cy="57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6" name="TextBox 25"/>
          <p:cNvSpPr txBox="1"/>
          <p:nvPr/>
        </p:nvSpPr>
        <p:spPr bwMode="auto">
          <a:xfrm>
            <a:off x="3591514" y="791188"/>
            <a:ext cx="1940379" cy="369332"/>
          </a:xfrm>
          <a:prstGeom prst="rect">
            <a:avLst/>
          </a:prstGeom>
          <a:noFill/>
          <a:ln w="9525">
            <a:noFill/>
            <a:miter lim="800000"/>
            <a:headEnd/>
            <a:tailEnd/>
          </a:ln>
        </p:spPr>
        <p:txBody>
          <a:bodyPr wrap="square" rtlCol="0">
            <a:spAutoFit/>
          </a:bodyPr>
          <a:lstStyle/>
          <a:p>
            <a:pPr algn="ctr" defTabSz="914400"/>
            <a:r>
              <a:rPr lang="en-US" dirty="0">
                <a:solidFill>
                  <a:srgbClr val="000000"/>
                </a:solidFill>
                <a:latin typeface="Helvetica"/>
                <a:cs typeface="Helvetica"/>
              </a:rPr>
              <a:t>Family Size</a:t>
            </a:r>
          </a:p>
        </p:txBody>
      </p:sp>
    </p:spTree>
    <p:extLst>
      <p:ext uri="{BB962C8B-B14F-4D97-AF65-F5344CB8AC3E}">
        <p14:creationId xmlns:p14="http://schemas.microsoft.com/office/powerpoint/2010/main" val="3644263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B3AD4-ABF5-4C53-87E2-AF4E7B6A941D}"/>
              </a:ext>
            </a:extLst>
          </p:cNvPr>
          <p:cNvSpPr>
            <a:spLocks noGrp="1"/>
          </p:cNvSpPr>
          <p:nvPr>
            <p:ph type="title"/>
          </p:nvPr>
        </p:nvSpPr>
        <p:spPr/>
        <p:txBody>
          <a:bodyPr/>
          <a:lstStyle/>
          <a:p>
            <a:r>
              <a:rPr lang="en-US" dirty="0">
                <a:latin typeface="Helvetica"/>
                <a:cs typeface="Helvetica"/>
              </a:rPr>
              <a:t>Compare Award Offers</a:t>
            </a:r>
          </a:p>
        </p:txBody>
      </p:sp>
      <p:pic>
        <p:nvPicPr>
          <p:cNvPr id="5" name="Picture 4" descr="A screenshot of a cell phone&#10;&#10;Description automatically generated">
            <a:extLst>
              <a:ext uri="{FF2B5EF4-FFF2-40B4-BE49-F238E27FC236}">
                <a16:creationId xmlns="" xmlns:a16="http://schemas.microsoft.com/office/drawing/2014/main" id="{9773549D-A540-4F07-98E7-D21A974BF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83" y="1820408"/>
            <a:ext cx="4370776" cy="1923845"/>
          </a:xfrm>
          <a:prstGeom prst="rect">
            <a:avLst/>
          </a:prstGeom>
        </p:spPr>
      </p:pic>
      <p:pic>
        <p:nvPicPr>
          <p:cNvPr id="7" name="Picture 6">
            <a:extLst>
              <a:ext uri="{FF2B5EF4-FFF2-40B4-BE49-F238E27FC236}">
                <a16:creationId xmlns="" xmlns:a16="http://schemas.microsoft.com/office/drawing/2014/main" id="{EE527712-DF60-42CE-85CD-01CC2A0C76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53281" y="1773807"/>
            <a:ext cx="4366461" cy="2183231"/>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77DF8A73-98AE-4EE7-B07D-3E375F8E3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491" y="1025362"/>
            <a:ext cx="1144148" cy="706233"/>
          </a:xfrm>
          <a:prstGeom prst="rect">
            <a:avLst/>
          </a:prstGeom>
        </p:spPr>
      </p:pic>
      <p:pic>
        <p:nvPicPr>
          <p:cNvPr id="13" name="Picture 12" descr="A close up of text on a black background&#10;&#10;Description automatically generated">
            <a:extLst>
              <a:ext uri="{FF2B5EF4-FFF2-40B4-BE49-F238E27FC236}">
                <a16:creationId xmlns="" xmlns:a16="http://schemas.microsoft.com/office/drawing/2014/main" id="{5B6C8BD5-23C4-40C6-8D44-D8187BF955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4294" y="914214"/>
            <a:ext cx="772890" cy="835329"/>
          </a:xfrm>
          <a:prstGeom prst="rect">
            <a:avLst/>
          </a:prstGeom>
        </p:spPr>
      </p:pic>
      <p:sp>
        <p:nvSpPr>
          <p:cNvPr id="3" name="Slide Number Placeholder 2">
            <a:extLst>
              <a:ext uri="{FF2B5EF4-FFF2-40B4-BE49-F238E27FC236}">
                <a16:creationId xmlns="" xmlns:a16="http://schemas.microsoft.com/office/drawing/2014/main" id="{833D8E62-189D-49FC-AB89-D8890FB4BD8B}"/>
              </a:ext>
            </a:extLst>
          </p:cNvPr>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44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05697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1F4A19-AD98-4DCA-A168-A2080F12183C}"/>
              </a:ext>
            </a:extLst>
          </p:cNvPr>
          <p:cNvSpPr>
            <a:spLocks noGrp="1"/>
          </p:cNvSpPr>
          <p:nvPr>
            <p:ph type="title"/>
          </p:nvPr>
        </p:nvSpPr>
        <p:spPr>
          <a:xfrm>
            <a:off x="415221" y="2164645"/>
            <a:ext cx="8666570" cy="814211"/>
          </a:xfrm>
        </p:spPr>
        <p:txBody>
          <a:bodyPr>
            <a:normAutofit/>
          </a:bodyPr>
          <a:lstStyle/>
          <a:p>
            <a:r>
              <a:rPr lang="en-US" sz="4400" dirty="0">
                <a:latin typeface="Helvetica"/>
                <a:cs typeface="Helvetica"/>
              </a:rPr>
              <a:t>Completing the FAFSA</a:t>
            </a:r>
          </a:p>
        </p:txBody>
      </p:sp>
      <p:sp>
        <p:nvSpPr>
          <p:cNvPr id="4" name="Slide Number Placeholder 3">
            <a:extLst>
              <a:ext uri="{FF2B5EF4-FFF2-40B4-BE49-F238E27FC236}">
                <a16:creationId xmlns="" xmlns:a16="http://schemas.microsoft.com/office/drawing/2014/main" id="{7AFF5FF1-7EC2-419C-861E-C72A6FADCC91}"/>
              </a:ext>
            </a:extLst>
          </p:cNvPr>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79169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 </a:t>
            </a:r>
            <a:r>
              <a:rPr lang="en-US" dirty="0">
                <a:latin typeface="Helvetica"/>
                <a:cs typeface="Helvetica"/>
              </a:rPr>
              <a:t>Completing the FAFSA</a:t>
            </a:r>
            <a:r>
              <a:rPr lang="en-US" dirty="0"/>
              <a:t/>
            </a:r>
            <a:br>
              <a:rPr lang="en-US" dirty="0"/>
            </a:br>
            <a:r>
              <a:rPr lang="en-US" sz="2200" dirty="0">
                <a:latin typeface="Helvetica"/>
                <a:cs typeface="Helvetica"/>
              </a:rPr>
              <a:t>(Free Application for Federal Student Aid)</a:t>
            </a:r>
          </a:p>
        </p:txBody>
      </p:sp>
      <p:sp>
        <p:nvSpPr>
          <p:cNvPr id="8" name="Content Placeholder 7">
            <a:extLst>
              <a:ext uri="{FF2B5EF4-FFF2-40B4-BE49-F238E27FC236}">
                <a16:creationId xmlns="" xmlns:a16="http://schemas.microsoft.com/office/drawing/2014/main" id="{64C56E4A-0A38-49AA-B689-34C06FA13FD3}"/>
              </a:ext>
            </a:extLst>
          </p:cNvPr>
          <p:cNvSpPr>
            <a:spLocks noGrp="1"/>
          </p:cNvSpPr>
          <p:nvPr>
            <p:ph idx="1"/>
          </p:nvPr>
        </p:nvSpPr>
        <p:spPr>
          <a:xfrm>
            <a:off x="296217" y="871181"/>
            <a:ext cx="8543165" cy="3718796"/>
          </a:xfrm>
        </p:spPr>
        <p:txBody>
          <a:bodyPr>
            <a:noAutofit/>
          </a:bodyPr>
          <a:lstStyle/>
          <a:p>
            <a:r>
              <a:rPr lang="en-US" sz="1800" dirty="0">
                <a:latin typeface="Helvetica"/>
                <a:cs typeface="Helvetica"/>
              </a:rPr>
              <a:t>First step in financial aid search</a:t>
            </a:r>
          </a:p>
          <a:p>
            <a:r>
              <a:rPr lang="en-US" sz="1800" dirty="0">
                <a:latin typeface="Helvetica"/>
                <a:cs typeface="Helvetica"/>
              </a:rPr>
              <a:t>Application is free</a:t>
            </a:r>
          </a:p>
          <a:p>
            <a:r>
              <a:rPr lang="en-US" sz="1800" b="1" dirty="0">
                <a:latin typeface="Helvetica"/>
                <a:cs typeface="Helvetica"/>
              </a:rPr>
              <a:t>FAFSA</a:t>
            </a:r>
            <a:r>
              <a:rPr lang="en-US" sz="1800" dirty="0">
                <a:latin typeface="Helvetica"/>
                <a:cs typeface="Helvetica"/>
              </a:rPr>
              <a:t> for upcoming aid year opens </a:t>
            </a:r>
            <a:r>
              <a:rPr lang="en-US" sz="1800" b="1" dirty="0">
                <a:latin typeface="Helvetica"/>
                <a:cs typeface="Helvetica"/>
              </a:rPr>
              <a:t>October 1st</a:t>
            </a:r>
          </a:p>
          <a:p>
            <a:r>
              <a:rPr lang="en-US" sz="1800" dirty="0">
                <a:latin typeface="Helvetica"/>
                <a:cs typeface="Helvetica"/>
              </a:rPr>
              <a:t>Begin by creating your </a:t>
            </a:r>
            <a:r>
              <a:rPr lang="en-US" sz="1800" b="1" dirty="0">
                <a:latin typeface="Helvetica"/>
                <a:cs typeface="Helvetica"/>
              </a:rPr>
              <a:t>FSA ID</a:t>
            </a:r>
          </a:p>
          <a:p>
            <a:pPr lvl="1"/>
            <a:r>
              <a:rPr lang="en-US" sz="1800" dirty="0">
                <a:latin typeface="Helvetica"/>
                <a:cs typeface="Helvetica"/>
              </a:rPr>
              <a:t>Allows you to sign your </a:t>
            </a:r>
            <a:r>
              <a:rPr lang="en-US" sz="1800" b="1" dirty="0">
                <a:latin typeface="Helvetica"/>
                <a:cs typeface="Helvetica"/>
              </a:rPr>
              <a:t>FAFSA</a:t>
            </a:r>
          </a:p>
          <a:p>
            <a:pPr lvl="1"/>
            <a:r>
              <a:rPr lang="en-US" sz="1800" dirty="0">
                <a:latin typeface="Helvetica"/>
                <a:cs typeface="Helvetica"/>
              </a:rPr>
              <a:t>If dependent student, parent will also need an </a:t>
            </a:r>
            <a:r>
              <a:rPr lang="en-US" sz="1800" b="1" dirty="0">
                <a:latin typeface="Helvetica"/>
                <a:cs typeface="Helvetica"/>
              </a:rPr>
              <a:t>FSA ID</a:t>
            </a:r>
          </a:p>
          <a:p>
            <a:r>
              <a:rPr lang="en-US" sz="1800" dirty="0">
                <a:latin typeface="Helvetica"/>
                <a:cs typeface="Helvetica"/>
              </a:rPr>
              <a:t>Find a </a:t>
            </a:r>
            <a:r>
              <a:rPr lang="en-US" sz="1800" b="1" dirty="0">
                <a:latin typeface="Helvetica"/>
                <a:cs typeface="Helvetica"/>
              </a:rPr>
              <a:t>FAFSA</a:t>
            </a:r>
            <a:r>
              <a:rPr lang="en-US" sz="1800" dirty="0">
                <a:latin typeface="Helvetica"/>
                <a:cs typeface="Helvetica"/>
              </a:rPr>
              <a:t> Completion event if you need help</a:t>
            </a:r>
          </a:p>
          <a:p>
            <a:pPr lvl="1"/>
            <a:r>
              <a:rPr lang="en-US" sz="1800" dirty="0">
                <a:latin typeface="Helvetica"/>
                <a:cs typeface="Helvetica"/>
              </a:rPr>
              <a:t>Check with your school counselor for financial aid nights or </a:t>
            </a:r>
            <a:r>
              <a:rPr lang="en-US" sz="1800" b="1" dirty="0">
                <a:latin typeface="Helvetica"/>
                <a:cs typeface="Helvetica"/>
              </a:rPr>
              <a:t>FAFSA</a:t>
            </a:r>
            <a:r>
              <a:rPr lang="en-US" sz="1800" dirty="0">
                <a:latin typeface="Helvetica"/>
                <a:cs typeface="Helvetica"/>
              </a:rPr>
              <a:t> workshops</a:t>
            </a:r>
          </a:p>
          <a:p>
            <a:pPr lvl="1"/>
            <a:r>
              <a:rPr lang="en-US" sz="1800" dirty="0">
                <a:latin typeface="Helvetica"/>
                <a:cs typeface="Helvetica"/>
              </a:rPr>
              <a:t>Visit </a:t>
            </a:r>
            <a:r>
              <a:rPr lang="en-US" sz="1800" b="1" dirty="0" err="1">
                <a:latin typeface="Helvetica"/>
                <a:cs typeface="Helvetica"/>
              </a:rPr>
              <a:t>GAfutures</a:t>
            </a:r>
            <a:r>
              <a:rPr lang="en-US" sz="1800" dirty="0">
                <a:latin typeface="Helvetica"/>
                <a:cs typeface="Helvetica"/>
              </a:rPr>
              <a:t> for events near you</a:t>
            </a:r>
          </a:p>
          <a:p>
            <a:r>
              <a:rPr lang="en-US" sz="1800" dirty="0">
                <a:latin typeface="Helvetica"/>
                <a:cs typeface="Helvetica"/>
              </a:rPr>
              <a:t>Do not pay anyone to complete </a:t>
            </a:r>
            <a:r>
              <a:rPr lang="en-US" sz="1800" b="1" dirty="0">
                <a:latin typeface="Helvetica"/>
                <a:cs typeface="Helvetica"/>
              </a:rPr>
              <a:t>FAFSA</a:t>
            </a:r>
            <a:r>
              <a:rPr lang="en-US" sz="1800" dirty="0">
                <a:latin typeface="Helvetica"/>
                <a:cs typeface="Helvetica"/>
              </a:rPr>
              <a:t> for you</a:t>
            </a:r>
          </a:p>
        </p:txBody>
      </p:sp>
      <p:sp>
        <p:nvSpPr>
          <p:cNvPr id="4" name="Slide Number Placeholder 3"/>
          <p:cNvSpPr>
            <a:spLocks noGrp="1"/>
          </p:cNvSpPr>
          <p:nvPr>
            <p:ph type="sldNum" sz="quarter" idx="12"/>
          </p:nvPr>
        </p:nvSpPr>
        <p:spPr/>
        <p:txBody>
          <a:bodyPr/>
          <a:lstStyle/>
          <a:p>
            <a:pPr>
              <a:defRPr/>
            </a:pPr>
            <a:fld id="{0CBD98A8-9AD1-45DC-91BD-A129B3518539}" type="slidenum">
              <a:rPr lang="en-US" smtClean="0">
                <a:solidFill>
                  <a:prstClr val="black">
                    <a:tint val="75000"/>
                  </a:prstClr>
                </a:solidFill>
                <a:latin typeface="Calibri"/>
              </a:rPr>
              <a:pPr>
                <a:defRPr/>
              </a:pPr>
              <a:t>46</a:t>
            </a:fld>
            <a:endParaRPr lang="en-US" dirty="0">
              <a:solidFill>
                <a:prstClr val="black">
                  <a:tint val="75000"/>
                </a:prstClr>
              </a:solidFill>
              <a:latin typeface="Calibri"/>
            </a:endParaRPr>
          </a:p>
        </p:txBody>
      </p:sp>
      <p:pic>
        <p:nvPicPr>
          <p:cNvPr id="3" name="Picture 2" descr="A close up of a sign&#10;&#10;Description automatically generated">
            <a:extLst>
              <a:ext uri="{FF2B5EF4-FFF2-40B4-BE49-F238E27FC236}">
                <a16:creationId xmlns="" xmlns:a16="http://schemas.microsoft.com/office/drawing/2014/main" id="{E70CEA44-646A-457C-B1C5-187D093491C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633991" y="3597327"/>
            <a:ext cx="1447800" cy="1085850"/>
          </a:xfrm>
          <a:prstGeom prst="rect">
            <a:avLst/>
          </a:prstGeom>
        </p:spPr>
      </p:pic>
    </p:spTree>
    <p:extLst>
      <p:ext uri="{BB962C8B-B14F-4D97-AF65-F5344CB8AC3E}">
        <p14:creationId xmlns:p14="http://schemas.microsoft.com/office/powerpoint/2010/main" val="2028225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6ED293-A1D7-40E1-8698-97765BC27601}"/>
              </a:ext>
            </a:extLst>
          </p:cNvPr>
          <p:cNvSpPr>
            <a:spLocks noGrp="1"/>
          </p:cNvSpPr>
          <p:nvPr>
            <p:ph type="title"/>
          </p:nvPr>
        </p:nvSpPr>
        <p:spPr/>
        <p:txBody>
          <a:bodyPr/>
          <a:lstStyle/>
          <a:p>
            <a:r>
              <a:rPr lang="en-US" dirty="0">
                <a:latin typeface="Helvetica"/>
                <a:cs typeface="Helvetica"/>
              </a:rPr>
              <a:t>FAFSA Assistance for October</a:t>
            </a:r>
          </a:p>
        </p:txBody>
      </p:sp>
      <p:sp>
        <p:nvSpPr>
          <p:cNvPr id="3" name="Rectangle 2">
            <a:extLst>
              <a:ext uri="{FF2B5EF4-FFF2-40B4-BE49-F238E27FC236}">
                <a16:creationId xmlns="" xmlns:a16="http://schemas.microsoft.com/office/drawing/2014/main" id="{A7956F1C-11ED-444C-A19C-7BFCB15703AA}"/>
              </a:ext>
            </a:extLst>
          </p:cNvPr>
          <p:cNvSpPr/>
          <p:nvPr/>
        </p:nvSpPr>
        <p:spPr>
          <a:xfrm>
            <a:off x="251792" y="1043873"/>
            <a:ext cx="6606209" cy="2585323"/>
          </a:xfrm>
          <a:prstGeom prst="rect">
            <a:avLst/>
          </a:prstGeom>
        </p:spPr>
        <p:txBody>
          <a:bodyPr wrap="square">
            <a:spAutoFit/>
          </a:bodyPr>
          <a:lstStyle/>
          <a:p>
            <a:pPr defTabSz="914400"/>
            <a:r>
              <a:rPr lang="en-US" dirty="0">
                <a:solidFill>
                  <a:prstClr val="black"/>
                </a:solidFill>
                <a:latin typeface="Calibri" panose="020F0502020204030204" pitchFamily="34" charset="0"/>
                <a:ea typeface="Calibri" panose="020F0502020204030204" pitchFamily="34" charset="0"/>
              </a:rPr>
              <a:t> </a:t>
            </a:r>
          </a:p>
          <a:p>
            <a:pPr defTabSz="914400"/>
            <a:r>
              <a:rPr lang="en-US" dirty="0">
                <a:solidFill>
                  <a:prstClr val="black"/>
                </a:solidFill>
                <a:latin typeface="Helvetica"/>
                <a:ea typeface="Calibri" panose="020F0502020204030204" pitchFamily="34" charset="0"/>
                <a:cs typeface="Helvetica"/>
              </a:rPr>
              <a:t>October 19,2019</a:t>
            </a:r>
          </a:p>
          <a:p>
            <a:pPr defTabSz="914400"/>
            <a:r>
              <a:rPr lang="en-US" dirty="0">
                <a:solidFill>
                  <a:prstClr val="black"/>
                </a:solidFill>
                <a:latin typeface="Helvetica"/>
                <a:ea typeface="Calibri" panose="020F0502020204030204" pitchFamily="34" charset="0"/>
                <a:cs typeface="Helvetica"/>
              </a:rPr>
              <a:t>South Gwinnett High</a:t>
            </a:r>
          </a:p>
          <a:p>
            <a:pPr defTabSz="914400"/>
            <a:r>
              <a:rPr lang="en-US" dirty="0">
                <a:solidFill>
                  <a:prstClr val="black"/>
                </a:solidFill>
                <a:latin typeface="Helvetica"/>
                <a:ea typeface="Calibri" panose="020F0502020204030204" pitchFamily="34" charset="0"/>
                <a:cs typeface="Helvetica"/>
              </a:rPr>
              <a:t>10:00 to 12:00</a:t>
            </a:r>
          </a:p>
          <a:p>
            <a:pPr defTabSz="914400"/>
            <a:endParaRPr lang="en-US" dirty="0">
              <a:solidFill>
                <a:prstClr val="black"/>
              </a:solidFill>
              <a:latin typeface="Helvetica"/>
              <a:ea typeface="Calibri" panose="020F0502020204030204" pitchFamily="34" charset="0"/>
              <a:cs typeface="Helvetica"/>
            </a:endParaRPr>
          </a:p>
          <a:p>
            <a:pPr defTabSz="914400"/>
            <a:r>
              <a:rPr lang="en-US" dirty="0" smtClean="0">
                <a:solidFill>
                  <a:prstClr val="black"/>
                </a:solidFill>
                <a:latin typeface="Helvetica"/>
                <a:cs typeface="Helvetica"/>
              </a:rPr>
              <a:t>October </a:t>
            </a:r>
            <a:r>
              <a:rPr lang="en-US" dirty="0">
                <a:solidFill>
                  <a:prstClr val="black"/>
                </a:solidFill>
                <a:latin typeface="Helvetica"/>
                <a:cs typeface="Helvetica"/>
              </a:rPr>
              <a:t>26,2019</a:t>
            </a:r>
          </a:p>
          <a:p>
            <a:pPr defTabSz="914400"/>
            <a:r>
              <a:rPr lang="en-US" dirty="0" err="1">
                <a:solidFill>
                  <a:prstClr val="black"/>
                </a:solidFill>
                <a:latin typeface="Helvetica"/>
                <a:cs typeface="Helvetica"/>
              </a:rPr>
              <a:t>Berkmar</a:t>
            </a:r>
            <a:r>
              <a:rPr lang="en-US" dirty="0">
                <a:solidFill>
                  <a:prstClr val="black"/>
                </a:solidFill>
                <a:latin typeface="Helvetica"/>
                <a:cs typeface="Helvetica"/>
              </a:rPr>
              <a:t> High</a:t>
            </a:r>
          </a:p>
          <a:p>
            <a:pPr defTabSz="914400"/>
            <a:r>
              <a:rPr lang="en-US" dirty="0">
                <a:solidFill>
                  <a:prstClr val="black"/>
                </a:solidFill>
                <a:latin typeface="Helvetica"/>
                <a:cs typeface="Helvetica"/>
              </a:rPr>
              <a:t>9:00 to 12:00</a:t>
            </a:r>
          </a:p>
          <a:p>
            <a:pPr defTabSz="914400"/>
            <a:endParaRPr lang="en-US" dirty="0">
              <a:solidFill>
                <a:prstClr val="black"/>
              </a:solidFill>
              <a:latin typeface="Calibri" panose="020F0502020204030204" pitchFamily="34" charset="0"/>
              <a:ea typeface="Calibri" panose="020F0502020204030204" pitchFamily="34" charset="0"/>
            </a:endParaRPr>
          </a:p>
        </p:txBody>
      </p:sp>
      <p:sp>
        <p:nvSpPr>
          <p:cNvPr id="5" name="Rectangle 4">
            <a:extLst>
              <a:ext uri="{FF2B5EF4-FFF2-40B4-BE49-F238E27FC236}">
                <a16:creationId xmlns="" xmlns:a16="http://schemas.microsoft.com/office/drawing/2014/main" id="{5FD09A75-7D72-4671-8B41-35A74717FED8}"/>
              </a:ext>
            </a:extLst>
          </p:cNvPr>
          <p:cNvSpPr/>
          <p:nvPr/>
        </p:nvSpPr>
        <p:spPr>
          <a:xfrm>
            <a:off x="2959546" y="2375335"/>
            <a:ext cx="4572000" cy="923330"/>
          </a:xfrm>
          <a:prstGeom prst="rect">
            <a:avLst/>
          </a:prstGeom>
        </p:spPr>
        <p:txBody>
          <a:bodyPr>
            <a:spAutoFit/>
          </a:bodyPr>
          <a:lstStyle/>
          <a:p>
            <a:pPr defTabSz="914400"/>
            <a:r>
              <a:rPr lang="en-US" dirty="0">
                <a:solidFill>
                  <a:prstClr val="black"/>
                </a:solidFill>
                <a:latin typeface="Helvetica"/>
                <a:ea typeface="Calibri" panose="020F0502020204030204" pitchFamily="34" charset="0"/>
                <a:cs typeface="Helvetica"/>
              </a:rPr>
              <a:t>October 22,2019</a:t>
            </a:r>
          </a:p>
          <a:p>
            <a:pPr defTabSz="914400"/>
            <a:r>
              <a:rPr lang="en-US" dirty="0">
                <a:solidFill>
                  <a:prstClr val="black"/>
                </a:solidFill>
                <a:latin typeface="Helvetica"/>
                <a:ea typeface="Calibri" panose="020F0502020204030204" pitchFamily="34" charset="0"/>
                <a:cs typeface="Helvetica"/>
              </a:rPr>
              <a:t>Mill Creek High</a:t>
            </a:r>
          </a:p>
          <a:p>
            <a:pPr defTabSz="914400"/>
            <a:r>
              <a:rPr lang="en-US" dirty="0">
                <a:solidFill>
                  <a:prstClr val="black"/>
                </a:solidFill>
                <a:latin typeface="Helvetica"/>
                <a:ea typeface="Calibri" panose="020F0502020204030204" pitchFamily="34" charset="0"/>
                <a:cs typeface="Helvetica"/>
              </a:rPr>
              <a:t>6:00 to 8:00</a:t>
            </a:r>
          </a:p>
        </p:txBody>
      </p:sp>
      <p:sp>
        <p:nvSpPr>
          <p:cNvPr id="7" name="Rectangle 6">
            <a:extLst>
              <a:ext uri="{FF2B5EF4-FFF2-40B4-BE49-F238E27FC236}">
                <a16:creationId xmlns="" xmlns:a16="http://schemas.microsoft.com/office/drawing/2014/main" id="{A609251E-30CC-4F7B-A033-1CD7A5DC9A2A}"/>
              </a:ext>
            </a:extLst>
          </p:cNvPr>
          <p:cNvSpPr/>
          <p:nvPr/>
        </p:nvSpPr>
        <p:spPr>
          <a:xfrm>
            <a:off x="5461232" y="1265110"/>
            <a:ext cx="4572000" cy="923330"/>
          </a:xfrm>
          <a:prstGeom prst="rect">
            <a:avLst/>
          </a:prstGeom>
        </p:spPr>
        <p:txBody>
          <a:bodyPr>
            <a:spAutoFit/>
          </a:bodyPr>
          <a:lstStyle/>
          <a:p>
            <a:pPr defTabSz="914400"/>
            <a:r>
              <a:rPr lang="en-US" dirty="0">
                <a:solidFill>
                  <a:prstClr val="black"/>
                </a:solidFill>
                <a:latin typeface="Helvetica"/>
                <a:ea typeface="Calibri" panose="020F0502020204030204" pitchFamily="34" charset="0"/>
                <a:cs typeface="Helvetica"/>
              </a:rPr>
              <a:t>October 24,2019</a:t>
            </a:r>
          </a:p>
          <a:p>
            <a:pPr defTabSz="914400"/>
            <a:r>
              <a:rPr lang="en-US" dirty="0">
                <a:solidFill>
                  <a:prstClr val="black"/>
                </a:solidFill>
                <a:latin typeface="Helvetica"/>
                <a:ea typeface="Calibri" panose="020F0502020204030204" pitchFamily="34" charset="0"/>
                <a:cs typeface="Helvetica"/>
              </a:rPr>
              <a:t>Lanier High</a:t>
            </a:r>
          </a:p>
          <a:p>
            <a:pPr defTabSz="914400"/>
            <a:r>
              <a:rPr lang="en-US" dirty="0">
                <a:solidFill>
                  <a:prstClr val="black"/>
                </a:solidFill>
                <a:latin typeface="Helvetica"/>
                <a:ea typeface="Calibri" panose="020F0502020204030204" pitchFamily="34" charset="0"/>
                <a:cs typeface="Helvetica"/>
              </a:rPr>
              <a:t>6:00 to 8:00</a:t>
            </a:r>
          </a:p>
        </p:txBody>
      </p:sp>
      <p:sp>
        <p:nvSpPr>
          <p:cNvPr id="8" name="Rectangle 7">
            <a:extLst>
              <a:ext uri="{FF2B5EF4-FFF2-40B4-BE49-F238E27FC236}">
                <a16:creationId xmlns="" xmlns:a16="http://schemas.microsoft.com/office/drawing/2014/main" id="{80119ED6-0EF8-469B-B4A3-EBA0A84A2B35}"/>
              </a:ext>
            </a:extLst>
          </p:cNvPr>
          <p:cNvSpPr/>
          <p:nvPr/>
        </p:nvSpPr>
        <p:spPr>
          <a:xfrm>
            <a:off x="251791" y="3398363"/>
            <a:ext cx="4572000" cy="923330"/>
          </a:xfrm>
          <a:prstGeom prst="rect">
            <a:avLst/>
          </a:prstGeom>
        </p:spPr>
        <p:txBody>
          <a:bodyPr>
            <a:spAutoFit/>
          </a:bodyPr>
          <a:lstStyle/>
          <a:p>
            <a:pPr defTabSz="914400"/>
            <a:r>
              <a:rPr lang="en-US" dirty="0">
                <a:solidFill>
                  <a:prstClr val="black"/>
                </a:solidFill>
                <a:latin typeface="Helvetica"/>
                <a:ea typeface="Calibri" panose="020F0502020204030204" pitchFamily="34" charset="0"/>
                <a:cs typeface="Helvetica"/>
              </a:rPr>
              <a:t>October 26,2019</a:t>
            </a:r>
          </a:p>
          <a:p>
            <a:pPr defTabSz="914400"/>
            <a:r>
              <a:rPr lang="en-US" dirty="0">
                <a:solidFill>
                  <a:prstClr val="black"/>
                </a:solidFill>
                <a:latin typeface="Helvetica"/>
                <a:ea typeface="Calibri" panose="020F0502020204030204" pitchFamily="34" charset="0"/>
                <a:cs typeface="Helvetica"/>
              </a:rPr>
              <a:t>Central Gwinnett High</a:t>
            </a:r>
          </a:p>
          <a:p>
            <a:pPr defTabSz="914400"/>
            <a:r>
              <a:rPr lang="en-US" dirty="0">
                <a:solidFill>
                  <a:prstClr val="black"/>
                </a:solidFill>
                <a:latin typeface="Helvetica"/>
                <a:ea typeface="Calibri" panose="020F0502020204030204" pitchFamily="34" charset="0"/>
                <a:cs typeface="Helvetica"/>
              </a:rPr>
              <a:t>9:00 to 12:00</a:t>
            </a:r>
          </a:p>
        </p:txBody>
      </p:sp>
      <p:sp>
        <p:nvSpPr>
          <p:cNvPr id="9" name="Rectangle 8">
            <a:extLst>
              <a:ext uri="{FF2B5EF4-FFF2-40B4-BE49-F238E27FC236}">
                <a16:creationId xmlns="" xmlns:a16="http://schemas.microsoft.com/office/drawing/2014/main" id="{E20A90F7-00A5-42EB-BDB7-3E0C006F38DF}"/>
              </a:ext>
            </a:extLst>
          </p:cNvPr>
          <p:cNvSpPr/>
          <p:nvPr/>
        </p:nvSpPr>
        <p:spPr>
          <a:xfrm>
            <a:off x="2982850" y="3370365"/>
            <a:ext cx="4572000" cy="923330"/>
          </a:xfrm>
          <a:prstGeom prst="rect">
            <a:avLst/>
          </a:prstGeom>
        </p:spPr>
        <p:txBody>
          <a:bodyPr>
            <a:spAutoFit/>
          </a:bodyPr>
          <a:lstStyle/>
          <a:p>
            <a:pPr defTabSz="914400"/>
            <a:r>
              <a:rPr lang="en-US" dirty="0">
                <a:solidFill>
                  <a:prstClr val="black"/>
                </a:solidFill>
                <a:latin typeface="Helvetica"/>
                <a:ea typeface="Calibri" panose="020F0502020204030204" pitchFamily="34" charset="0"/>
                <a:cs typeface="Helvetica"/>
              </a:rPr>
              <a:t>October 29,2019</a:t>
            </a:r>
          </a:p>
          <a:p>
            <a:pPr defTabSz="914400"/>
            <a:r>
              <a:rPr lang="en-US" dirty="0">
                <a:solidFill>
                  <a:prstClr val="black"/>
                </a:solidFill>
                <a:latin typeface="Helvetica"/>
                <a:ea typeface="Calibri" panose="020F0502020204030204" pitchFamily="34" charset="0"/>
                <a:cs typeface="Helvetica"/>
              </a:rPr>
              <a:t>Duluth High</a:t>
            </a:r>
          </a:p>
          <a:p>
            <a:pPr defTabSz="914400"/>
            <a:r>
              <a:rPr lang="en-US" dirty="0">
                <a:solidFill>
                  <a:prstClr val="black"/>
                </a:solidFill>
                <a:latin typeface="Helvetica"/>
                <a:ea typeface="Calibri" panose="020F0502020204030204" pitchFamily="34" charset="0"/>
                <a:cs typeface="Helvetica"/>
              </a:rPr>
              <a:t>5:00 to 7:00</a:t>
            </a:r>
          </a:p>
        </p:txBody>
      </p:sp>
      <p:sp>
        <p:nvSpPr>
          <p:cNvPr id="11" name="Rectangle 10">
            <a:extLst>
              <a:ext uri="{FF2B5EF4-FFF2-40B4-BE49-F238E27FC236}">
                <a16:creationId xmlns="" xmlns:a16="http://schemas.microsoft.com/office/drawing/2014/main" id="{D9B6722A-BBFB-4D25-98F1-DE42785C2279}"/>
              </a:ext>
            </a:extLst>
          </p:cNvPr>
          <p:cNvSpPr/>
          <p:nvPr/>
        </p:nvSpPr>
        <p:spPr>
          <a:xfrm>
            <a:off x="2927445" y="1301621"/>
            <a:ext cx="4572000" cy="923330"/>
          </a:xfrm>
          <a:prstGeom prst="rect">
            <a:avLst/>
          </a:prstGeom>
        </p:spPr>
        <p:txBody>
          <a:bodyPr>
            <a:spAutoFit/>
          </a:bodyPr>
          <a:lstStyle/>
          <a:p>
            <a:pPr defTabSz="914400"/>
            <a:r>
              <a:rPr lang="en-US" dirty="0">
                <a:solidFill>
                  <a:prstClr val="black"/>
                </a:solidFill>
                <a:latin typeface="Helvetica"/>
                <a:ea typeface="Calibri" panose="020F0502020204030204" pitchFamily="34" charset="0"/>
                <a:cs typeface="Helvetica"/>
              </a:rPr>
              <a:t>October 14,2019</a:t>
            </a:r>
          </a:p>
          <a:p>
            <a:pPr defTabSz="914400"/>
            <a:r>
              <a:rPr lang="en-US" dirty="0">
                <a:solidFill>
                  <a:prstClr val="black"/>
                </a:solidFill>
                <a:latin typeface="Helvetica"/>
                <a:ea typeface="Calibri" panose="020F0502020204030204" pitchFamily="34" charset="0"/>
                <a:cs typeface="Helvetica"/>
              </a:rPr>
              <a:t>Meadowcreek High</a:t>
            </a:r>
          </a:p>
          <a:p>
            <a:pPr defTabSz="914400"/>
            <a:r>
              <a:rPr lang="en-US" dirty="0">
                <a:solidFill>
                  <a:prstClr val="black"/>
                </a:solidFill>
                <a:latin typeface="Helvetica"/>
                <a:ea typeface="Calibri" panose="020F0502020204030204" pitchFamily="34" charset="0"/>
                <a:cs typeface="Helvetica"/>
              </a:rPr>
              <a:t>5:30 to 7:00</a:t>
            </a:r>
          </a:p>
        </p:txBody>
      </p:sp>
    </p:spTree>
    <p:extLst>
      <p:ext uri="{BB962C8B-B14F-4D97-AF65-F5344CB8AC3E}">
        <p14:creationId xmlns:p14="http://schemas.microsoft.com/office/powerpoint/2010/main" val="3523637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AF0E1-E7E7-4C62-ABEB-6EB9058B8639}"/>
              </a:ext>
            </a:extLst>
          </p:cNvPr>
          <p:cNvSpPr>
            <a:spLocks noGrp="1"/>
          </p:cNvSpPr>
          <p:nvPr>
            <p:ph type="title"/>
          </p:nvPr>
        </p:nvSpPr>
        <p:spPr/>
        <p:txBody>
          <a:bodyPr>
            <a:normAutofit/>
          </a:bodyPr>
          <a:lstStyle/>
          <a:p>
            <a:r>
              <a:rPr lang="en-US" dirty="0">
                <a:latin typeface="Helvetica"/>
                <a:cs typeface="Helvetica"/>
              </a:rPr>
              <a:t>Scholarships and Grants</a:t>
            </a:r>
          </a:p>
        </p:txBody>
      </p:sp>
      <p:sp>
        <p:nvSpPr>
          <p:cNvPr id="3" name="Content Placeholder 2">
            <a:extLst>
              <a:ext uri="{FF2B5EF4-FFF2-40B4-BE49-F238E27FC236}">
                <a16:creationId xmlns="" xmlns:a16="http://schemas.microsoft.com/office/drawing/2014/main" id="{949E3A95-1DB9-41E7-B334-71732DBF7611}"/>
              </a:ext>
            </a:extLst>
          </p:cNvPr>
          <p:cNvSpPr>
            <a:spLocks noGrp="1"/>
          </p:cNvSpPr>
          <p:nvPr>
            <p:ph idx="1"/>
          </p:nvPr>
        </p:nvSpPr>
        <p:spPr>
          <a:xfrm>
            <a:off x="397213" y="986870"/>
            <a:ext cx="8491073" cy="3589176"/>
          </a:xfrm>
        </p:spPr>
        <p:txBody>
          <a:bodyPr>
            <a:normAutofit fontScale="62500" lnSpcReduction="20000"/>
          </a:bodyPr>
          <a:lstStyle/>
          <a:p>
            <a:pPr marL="0" indent="0">
              <a:buNone/>
            </a:pPr>
            <a:r>
              <a:rPr lang="en-US" b="1" dirty="0">
                <a:latin typeface="Helvetica"/>
                <a:cs typeface="Helvetica"/>
              </a:rPr>
              <a:t>Scholarship examples:</a:t>
            </a:r>
            <a:r>
              <a:rPr lang="en-US" dirty="0">
                <a:latin typeface="Helvetica"/>
                <a:cs typeface="Helvetica"/>
              </a:rPr>
              <a:t>  </a:t>
            </a:r>
          </a:p>
          <a:p>
            <a:pPr lvl="0"/>
            <a:r>
              <a:rPr lang="en-US" dirty="0">
                <a:latin typeface="Helvetica"/>
                <a:cs typeface="Helvetica"/>
              </a:rPr>
              <a:t>Height</a:t>
            </a:r>
          </a:p>
          <a:p>
            <a:pPr lvl="0"/>
            <a:r>
              <a:rPr lang="en-US" dirty="0">
                <a:latin typeface="Helvetica"/>
                <a:cs typeface="Helvetica"/>
              </a:rPr>
              <a:t>Ethnicity </a:t>
            </a:r>
          </a:p>
          <a:p>
            <a:pPr lvl="0"/>
            <a:r>
              <a:rPr lang="en-US" dirty="0">
                <a:latin typeface="Helvetica"/>
                <a:cs typeface="Helvetica"/>
              </a:rPr>
              <a:t>Religious affiliation</a:t>
            </a:r>
          </a:p>
          <a:p>
            <a:pPr lvl="0"/>
            <a:r>
              <a:rPr lang="en-US" dirty="0">
                <a:latin typeface="Helvetica"/>
                <a:cs typeface="Helvetica"/>
              </a:rPr>
              <a:t>Gender</a:t>
            </a:r>
          </a:p>
          <a:p>
            <a:pPr lvl="0"/>
            <a:r>
              <a:rPr lang="en-US" dirty="0">
                <a:latin typeface="Helvetica"/>
                <a:cs typeface="Helvetica"/>
              </a:rPr>
              <a:t>Being a multiple (twin, triplet, etc.)</a:t>
            </a:r>
          </a:p>
          <a:p>
            <a:pPr lvl="0"/>
            <a:r>
              <a:rPr lang="en-US" dirty="0">
                <a:latin typeface="Helvetica"/>
                <a:cs typeface="Helvetica"/>
              </a:rPr>
              <a:t>Left-handed</a:t>
            </a:r>
          </a:p>
          <a:p>
            <a:pPr lvl="0"/>
            <a:r>
              <a:rPr lang="en-US" dirty="0">
                <a:latin typeface="Helvetica"/>
                <a:cs typeface="Helvetica"/>
              </a:rPr>
              <a:t>Video on social media</a:t>
            </a:r>
          </a:p>
          <a:p>
            <a:pPr marL="0" indent="0">
              <a:buNone/>
            </a:pPr>
            <a:endParaRPr lang="en-US" b="1" dirty="0">
              <a:latin typeface="Helvetica"/>
              <a:cs typeface="Helvetica"/>
            </a:endParaRPr>
          </a:p>
          <a:p>
            <a:pPr marL="0" indent="0">
              <a:buNone/>
            </a:pPr>
            <a:r>
              <a:rPr lang="en-US" b="1" dirty="0">
                <a:latin typeface="Helvetica"/>
                <a:cs typeface="Helvetica"/>
              </a:rPr>
              <a:t>Grants:</a:t>
            </a:r>
            <a:r>
              <a:rPr lang="en-US" dirty="0">
                <a:latin typeface="Helvetica"/>
                <a:cs typeface="Helvetica"/>
              </a:rPr>
              <a:t> </a:t>
            </a:r>
          </a:p>
          <a:p>
            <a:r>
              <a:rPr lang="en-US" dirty="0">
                <a:latin typeface="Helvetica"/>
                <a:cs typeface="Helvetica"/>
              </a:rPr>
              <a:t>Need-based</a:t>
            </a:r>
          </a:p>
        </p:txBody>
      </p:sp>
      <p:sp>
        <p:nvSpPr>
          <p:cNvPr id="4" name="Slide Number Placeholder 3">
            <a:extLst>
              <a:ext uri="{FF2B5EF4-FFF2-40B4-BE49-F238E27FC236}">
                <a16:creationId xmlns="" xmlns:a16="http://schemas.microsoft.com/office/drawing/2014/main" id="{0199EBBA-3F32-4D79-B048-BC6EF7434C51}"/>
              </a:ext>
            </a:extLst>
          </p:cNvPr>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48</a:t>
            </a:fld>
            <a:endParaRPr lang="en-US" dirty="0">
              <a:solidFill>
                <a:prstClr val="black">
                  <a:tint val="75000"/>
                </a:prstClr>
              </a:solidFill>
              <a:latin typeface="Calibri"/>
            </a:endParaRPr>
          </a:p>
        </p:txBody>
      </p:sp>
      <p:pic>
        <p:nvPicPr>
          <p:cNvPr id="7" name="Picture 6" descr="A picture containing transport&#10;&#10;Description automatically generated">
            <a:extLst>
              <a:ext uri="{FF2B5EF4-FFF2-40B4-BE49-F238E27FC236}">
                <a16:creationId xmlns="" xmlns:a16="http://schemas.microsoft.com/office/drawing/2014/main" id="{84CCD5FD-7FE0-41A0-8FC4-614CFD88A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0667" y="2400300"/>
            <a:ext cx="4541099" cy="2060143"/>
          </a:xfrm>
          <a:prstGeom prst="rect">
            <a:avLst/>
          </a:prstGeom>
        </p:spPr>
      </p:pic>
    </p:spTree>
    <p:extLst>
      <p:ext uri="{BB962C8B-B14F-4D97-AF65-F5344CB8AC3E}">
        <p14:creationId xmlns:p14="http://schemas.microsoft.com/office/powerpoint/2010/main" val="176430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CA7F9D-3347-40D5-B4AD-43B78330E909}"/>
              </a:ext>
            </a:extLst>
          </p:cNvPr>
          <p:cNvSpPr>
            <a:spLocks noGrp="1"/>
          </p:cNvSpPr>
          <p:nvPr>
            <p:ph type="title"/>
          </p:nvPr>
        </p:nvSpPr>
        <p:spPr/>
        <p:txBody>
          <a:bodyPr/>
          <a:lstStyle/>
          <a:p>
            <a:r>
              <a:rPr lang="en-US" dirty="0">
                <a:latin typeface="Helvetica"/>
                <a:cs typeface="Helvetica"/>
              </a:rPr>
              <a:t>Duct Tape Scholarship</a:t>
            </a:r>
          </a:p>
        </p:txBody>
      </p:sp>
      <p:sp>
        <p:nvSpPr>
          <p:cNvPr id="4" name="Content Placeholder 3">
            <a:extLst>
              <a:ext uri="{FF2B5EF4-FFF2-40B4-BE49-F238E27FC236}">
                <a16:creationId xmlns="" xmlns:a16="http://schemas.microsoft.com/office/drawing/2014/main" id="{467A32B7-D2B2-4EB9-BDCA-6E753D1B1A65}"/>
              </a:ext>
            </a:extLst>
          </p:cNvPr>
          <p:cNvSpPr>
            <a:spLocks noGrp="1"/>
          </p:cNvSpPr>
          <p:nvPr>
            <p:ph idx="1"/>
          </p:nvPr>
        </p:nvSpPr>
        <p:spPr>
          <a:xfrm>
            <a:off x="280989" y="987029"/>
            <a:ext cx="3997714" cy="3588544"/>
          </a:xfrm>
          <a:prstGeom prst="rect">
            <a:avLst/>
          </a:prstGeom>
        </p:spPr>
        <p:txBody>
          <a:bodyPr vert="horz" lIns="91440" tIns="45720" rIns="91440" bIns="45720" rtlCol="0">
            <a:normAutofit/>
          </a:bodyPr>
          <a:lstStyle/>
          <a:p>
            <a:pPr indent="-228600">
              <a:lnSpc>
                <a:spcPct val="90000"/>
              </a:lnSpc>
              <a:spcAft>
                <a:spcPts val="600"/>
              </a:spcAft>
              <a:buClr>
                <a:srgbClr val="4D6984"/>
              </a:buClr>
              <a:buFont typeface="Arial" panose="020B0604020202020204" pitchFamily="34" charset="0"/>
              <a:buChar char="•"/>
            </a:pPr>
            <a:r>
              <a:rPr lang="en-US" sz="1400" dirty="0">
                <a:latin typeface="Helvetica"/>
                <a:cs typeface="Helvetica"/>
              </a:rPr>
              <a:t>To enter the Duct Tape Scholarship, you and your partner must be legal residents and at least 14 years old. Either opposite sex or same sex partners may participate. You must attend a high school prom and have your photo taken before, during or after the prom in your attire made using duct tape. </a:t>
            </a:r>
          </a:p>
          <a:p>
            <a:pPr indent="-228600">
              <a:lnSpc>
                <a:spcPct val="90000"/>
              </a:lnSpc>
              <a:spcAft>
                <a:spcPts val="600"/>
              </a:spcAft>
              <a:buClr>
                <a:srgbClr val="4D6984"/>
              </a:buClr>
              <a:buFont typeface="Arial" panose="020B0604020202020204" pitchFamily="34" charset="0"/>
              <a:buChar char="•"/>
            </a:pPr>
            <a:r>
              <a:rPr lang="en-US" sz="1400" dirty="0">
                <a:latin typeface="Helvetica"/>
                <a:cs typeface="Helvetica"/>
              </a:rPr>
              <a:t>Costumes must be original and will be judged based on workmanship, originality, use of color, use of accessories, and use of duct tape. </a:t>
            </a:r>
          </a:p>
          <a:p>
            <a:pPr indent="-228600">
              <a:lnSpc>
                <a:spcPct val="90000"/>
              </a:lnSpc>
              <a:spcAft>
                <a:spcPts val="600"/>
              </a:spcAft>
              <a:buClr>
                <a:srgbClr val="4D6984"/>
              </a:buClr>
              <a:buFont typeface="Arial" panose="020B0604020202020204" pitchFamily="34" charset="0"/>
              <a:buChar char="•"/>
            </a:pPr>
            <a:r>
              <a:rPr lang="en-US" sz="1400" dirty="0">
                <a:latin typeface="Helvetica"/>
                <a:cs typeface="Helvetica"/>
              </a:rPr>
              <a:t>Photos of the 10 finalist couples will be posted online for online voting. </a:t>
            </a:r>
          </a:p>
          <a:p>
            <a:pPr indent="-228600">
              <a:lnSpc>
                <a:spcPct val="90000"/>
              </a:lnSpc>
              <a:spcAft>
                <a:spcPts val="600"/>
              </a:spcAft>
              <a:buClr>
                <a:srgbClr val="4D6984"/>
              </a:buClr>
              <a:buFont typeface="Arial" panose="020B0604020202020204" pitchFamily="34" charset="0"/>
              <a:buChar char="•"/>
            </a:pPr>
            <a:r>
              <a:rPr lang="en-US" sz="1400" dirty="0">
                <a:latin typeface="Helvetica"/>
                <a:cs typeface="Helvetica"/>
              </a:rPr>
              <a:t>For more information about the Duct Tape Scholarship Contest see, </a:t>
            </a:r>
            <a:r>
              <a:rPr lang="en-US" sz="1400" dirty="0">
                <a:latin typeface="Helvetica"/>
                <a:cs typeface="Helvetica"/>
                <a:hlinkClick r:id="rId2"/>
              </a:rPr>
              <a:t>duckbrand.com</a:t>
            </a:r>
            <a:r>
              <a:rPr lang="en-US" sz="1400" dirty="0">
                <a:latin typeface="Helvetica"/>
                <a:cs typeface="Helvetica"/>
              </a:rPr>
              <a:t> </a:t>
            </a:r>
          </a:p>
        </p:txBody>
      </p:sp>
      <p:pic>
        <p:nvPicPr>
          <p:cNvPr id="5" name="Picture 4">
            <a:extLst>
              <a:ext uri="{FF2B5EF4-FFF2-40B4-BE49-F238E27FC236}">
                <a16:creationId xmlns="" xmlns:a16="http://schemas.microsoft.com/office/drawing/2014/main" id="{FB1C9AC3-D17B-4241-ADF6-020C05FBD24F}"/>
              </a:ext>
            </a:extLst>
          </p:cNvPr>
          <p:cNvPicPr>
            <a:picLocks noChangeAspect="1"/>
          </p:cNvPicPr>
          <p:nvPr/>
        </p:nvPicPr>
        <p:blipFill>
          <a:blip r:embed="rId3"/>
          <a:stretch>
            <a:fillRect/>
          </a:stretch>
        </p:blipFill>
        <p:spPr>
          <a:xfrm>
            <a:off x="4963218" y="1022230"/>
            <a:ext cx="1864399" cy="1915064"/>
          </a:xfrm>
          <a:prstGeom prst="rect">
            <a:avLst/>
          </a:prstGeom>
        </p:spPr>
      </p:pic>
      <p:pic>
        <p:nvPicPr>
          <p:cNvPr id="6" name="Picture 5">
            <a:extLst>
              <a:ext uri="{FF2B5EF4-FFF2-40B4-BE49-F238E27FC236}">
                <a16:creationId xmlns="" xmlns:a16="http://schemas.microsoft.com/office/drawing/2014/main" id="{A0493AC2-A5F7-4DA0-91D5-BA1E57D3020D}"/>
              </a:ext>
            </a:extLst>
          </p:cNvPr>
          <p:cNvPicPr>
            <a:picLocks noChangeAspect="1"/>
          </p:cNvPicPr>
          <p:nvPr/>
        </p:nvPicPr>
        <p:blipFill>
          <a:blip r:embed="rId4"/>
          <a:stretch>
            <a:fillRect/>
          </a:stretch>
        </p:blipFill>
        <p:spPr>
          <a:xfrm>
            <a:off x="7107264" y="1948869"/>
            <a:ext cx="1844802" cy="2515639"/>
          </a:xfrm>
          <a:prstGeom prst="rect">
            <a:avLst/>
          </a:prstGeom>
        </p:spPr>
      </p:pic>
      <p:pic>
        <p:nvPicPr>
          <p:cNvPr id="7" name="Picture 6">
            <a:extLst>
              <a:ext uri="{FF2B5EF4-FFF2-40B4-BE49-F238E27FC236}">
                <a16:creationId xmlns="" xmlns:a16="http://schemas.microsoft.com/office/drawing/2014/main" id="{50F0115C-544F-428E-ACAA-1472F9792911}"/>
              </a:ext>
            </a:extLst>
          </p:cNvPr>
          <p:cNvPicPr>
            <a:picLocks noChangeAspect="1"/>
          </p:cNvPicPr>
          <p:nvPr/>
        </p:nvPicPr>
        <p:blipFill>
          <a:blip r:embed="rId5"/>
          <a:stretch>
            <a:fillRect/>
          </a:stretch>
        </p:blipFill>
        <p:spPr>
          <a:xfrm>
            <a:off x="4855041" y="3247845"/>
            <a:ext cx="2159864" cy="453056"/>
          </a:xfrm>
          <a:prstGeom prst="rect">
            <a:avLst/>
          </a:prstGeom>
        </p:spPr>
      </p:pic>
    </p:spTree>
    <p:extLst>
      <p:ext uri="{BB962C8B-B14F-4D97-AF65-F5344CB8AC3E}">
        <p14:creationId xmlns:p14="http://schemas.microsoft.com/office/powerpoint/2010/main" val="3295162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42326"/>
            <a:ext cx="8042276" cy="1002717"/>
          </a:xfrm>
        </p:spPr>
        <p:txBody>
          <a:bodyPr/>
          <a:lstStyle/>
          <a:p>
            <a:r>
              <a:rPr lang="en-US" sz="3600" dirty="0" smtClean="0"/>
              <a:t>High School Counselors “Cannot…”</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Go through the application step-by-step with students</a:t>
            </a:r>
          </a:p>
          <a:p>
            <a:r>
              <a:rPr lang="en-US" dirty="0" smtClean="0"/>
              <a:t>Memorize every deadline for every college</a:t>
            </a:r>
          </a:p>
          <a:p>
            <a:r>
              <a:rPr lang="en-US" dirty="0" smtClean="0"/>
              <a:t>Know every scholarship in the world (there are SO many!)</a:t>
            </a:r>
          </a:p>
          <a:p>
            <a:r>
              <a:rPr lang="en-US" dirty="0" smtClean="0"/>
              <a:t>Force students to read/research/listen to counselors</a:t>
            </a:r>
          </a:p>
        </p:txBody>
      </p:sp>
    </p:spTree>
    <p:extLst>
      <p:ext uri="{BB962C8B-B14F-4D97-AF65-F5344CB8AC3E}">
        <p14:creationId xmlns:p14="http://schemas.microsoft.com/office/powerpoint/2010/main" val="2948009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726010F-DAAE-4048-91FD-C43AD97B30EB}"/>
              </a:ext>
            </a:extLst>
          </p:cNvPr>
          <p:cNvSpPr>
            <a:spLocks noGrp="1"/>
          </p:cNvSpPr>
          <p:nvPr>
            <p:ph type="title"/>
          </p:nvPr>
        </p:nvSpPr>
        <p:spPr/>
        <p:txBody>
          <a:bodyPr/>
          <a:lstStyle/>
          <a:p>
            <a:r>
              <a:rPr lang="en-US" dirty="0">
                <a:latin typeface="Helvetica"/>
                <a:cs typeface="Helvetica"/>
              </a:rPr>
              <a:t>Tuition Assistance </a:t>
            </a:r>
          </a:p>
        </p:txBody>
      </p:sp>
      <p:sp>
        <p:nvSpPr>
          <p:cNvPr id="4" name="Slide Number Placeholder 3">
            <a:extLst>
              <a:ext uri="{FF2B5EF4-FFF2-40B4-BE49-F238E27FC236}">
                <a16:creationId xmlns="" xmlns:a16="http://schemas.microsoft.com/office/drawing/2014/main" id="{AD156FFB-3CE3-44D4-9BD1-E8A5CCBAAD57}"/>
              </a:ext>
            </a:extLst>
          </p:cNvPr>
          <p:cNvSpPr>
            <a:spLocks noGrp="1"/>
          </p:cNvSpPr>
          <p:nvPr>
            <p:ph type="sldNum" sz="quarter" idx="12"/>
          </p:nvPr>
        </p:nvSpPr>
        <p:spPr/>
        <p:txBody>
          <a:bodyPr/>
          <a:lstStyle/>
          <a:p>
            <a:fld id="{B7E8C47A-6F4F-4ACC-A320-EBAABBC2BD65}" type="slidenum">
              <a:rPr lang="en-US" smtClean="0">
                <a:solidFill>
                  <a:prstClr val="black">
                    <a:tint val="75000"/>
                  </a:prstClr>
                </a:solidFill>
                <a:latin typeface="Calibri"/>
              </a:rPr>
              <a:pPr/>
              <a:t>50</a:t>
            </a:fld>
            <a:endParaRPr lang="en-US" dirty="0">
              <a:solidFill>
                <a:prstClr val="black">
                  <a:tint val="75000"/>
                </a:prstClr>
              </a:solidFill>
              <a:latin typeface="Calibri"/>
            </a:endParaRPr>
          </a:p>
        </p:txBody>
      </p:sp>
      <p:graphicFrame>
        <p:nvGraphicFramePr>
          <p:cNvPr id="8" name="Content Placeholder 2">
            <a:extLst>
              <a:ext uri="{FF2B5EF4-FFF2-40B4-BE49-F238E27FC236}">
                <a16:creationId xmlns="" xmlns:a16="http://schemas.microsoft.com/office/drawing/2014/main" id="{FACC4F35-66EE-4642-B0D3-469296606506}"/>
              </a:ext>
            </a:extLst>
          </p:cNvPr>
          <p:cNvGraphicFramePr>
            <a:graphicFrameLocks noGrp="1"/>
          </p:cNvGraphicFramePr>
          <p:nvPr>
            <p:ph idx="1"/>
            <p:extLst>
              <p:ext uri="{D42A27DB-BD31-4B8C-83A1-F6EECF244321}">
                <p14:modId xmlns:p14="http://schemas.microsoft.com/office/powerpoint/2010/main" val="1225358112"/>
              </p:ext>
            </p:extLst>
          </p:nvPr>
        </p:nvGraphicFramePr>
        <p:xfrm>
          <a:off x="157163" y="941950"/>
          <a:ext cx="8489950" cy="358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629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Scholarship Search</a:t>
            </a:r>
          </a:p>
        </p:txBody>
      </p:sp>
      <p:sp>
        <p:nvSpPr>
          <p:cNvPr id="4" name="Slide Number Placeholder 3"/>
          <p:cNvSpPr>
            <a:spLocks noGrp="1"/>
          </p:cNvSpPr>
          <p:nvPr>
            <p:ph type="sldNum" sz="quarter" idx="12"/>
          </p:nvPr>
        </p:nvSpPr>
        <p:spPr/>
        <p:txBody>
          <a:bodyPr/>
          <a:lstStyle/>
          <a:p>
            <a:pPr>
              <a:defRPr/>
            </a:pPr>
            <a:fld id="{0CBD98A8-9AD1-45DC-91BD-A129B3518539}" type="slidenum">
              <a:rPr lang="en-US" smtClean="0">
                <a:solidFill>
                  <a:prstClr val="black">
                    <a:tint val="75000"/>
                  </a:prstClr>
                </a:solidFill>
                <a:latin typeface="Calibri"/>
              </a:rPr>
              <a:pPr>
                <a:defRPr/>
              </a:pPr>
              <a:t>51</a:t>
            </a:fld>
            <a:endParaRPr lang="en-US" dirty="0">
              <a:solidFill>
                <a:prstClr val="black">
                  <a:tint val="75000"/>
                </a:prstClr>
              </a:solidFill>
              <a:latin typeface="Calibri"/>
            </a:endParaRPr>
          </a:p>
        </p:txBody>
      </p:sp>
      <p:pic>
        <p:nvPicPr>
          <p:cNvPr id="6" name="Content Placeholder 5">
            <a:extLst>
              <a:ext uri="{FF2B5EF4-FFF2-40B4-BE49-F238E27FC236}">
                <a16:creationId xmlns="" xmlns:a16="http://schemas.microsoft.com/office/drawing/2014/main" id="{0C8E69C8-CA03-414F-8B23-645B32E278E7}"/>
              </a:ext>
            </a:extLst>
          </p:cNvPr>
          <p:cNvPicPr>
            <a:picLocks noGrp="1" noChangeAspect="1"/>
          </p:cNvPicPr>
          <p:nvPr>
            <p:ph idx="1"/>
          </p:nvPr>
        </p:nvPicPr>
        <p:blipFill>
          <a:blip r:embed="rId3"/>
          <a:stretch>
            <a:fillRect/>
          </a:stretch>
        </p:blipFill>
        <p:spPr>
          <a:xfrm>
            <a:off x="280989" y="983156"/>
            <a:ext cx="8491537" cy="3386588"/>
          </a:xfrm>
          <a:prstGeom prst="rect">
            <a:avLst/>
          </a:prstGeom>
        </p:spPr>
      </p:pic>
    </p:spTree>
    <p:extLst>
      <p:ext uri="{BB962C8B-B14F-4D97-AF65-F5344CB8AC3E}">
        <p14:creationId xmlns:p14="http://schemas.microsoft.com/office/powerpoint/2010/main" val="653629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53491" y="1540275"/>
            <a:ext cx="5715000" cy="2460129"/>
          </a:xfrm>
        </p:spPr>
        <p:txBody>
          <a:bodyPr>
            <a:normAutofit fontScale="47500" lnSpcReduction="20000"/>
          </a:bodyPr>
          <a:lstStyle/>
          <a:p>
            <a:r>
              <a:rPr lang="en-US" sz="4200" u="sng" dirty="0">
                <a:latin typeface="Helvetica"/>
                <a:cs typeface="Helvetica"/>
              </a:rPr>
              <a:t>www.fastweb.com</a:t>
            </a:r>
          </a:p>
          <a:p>
            <a:endParaRPr lang="en-US" sz="4200" dirty="0">
              <a:latin typeface="Helvetica"/>
              <a:cs typeface="Helvetica"/>
            </a:endParaRPr>
          </a:p>
          <a:p>
            <a:r>
              <a:rPr lang="en-US" sz="4200" u="sng" dirty="0">
                <a:latin typeface="Helvetica"/>
                <a:cs typeface="Helvetica"/>
              </a:rPr>
              <a:t>www.collegeboard.com</a:t>
            </a:r>
          </a:p>
          <a:p>
            <a:endParaRPr lang="en-US" sz="4200" dirty="0">
              <a:latin typeface="Helvetica"/>
              <a:cs typeface="Helvetica"/>
            </a:endParaRPr>
          </a:p>
          <a:p>
            <a:r>
              <a:rPr lang="en-US" sz="4200" u="sng" dirty="0">
                <a:latin typeface="Helvetica"/>
                <a:cs typeface="Helvetica"/>
              </a:rPr>
              <a:t>www.finaid.org/scholarships</a:t>
            </a:r>
          </a:p>
          <a:p>
            <a:endParaRPr lang="en-US" sz="3800" dirty="0">
              <a:latin typeface="Helvetica"/>
              <a:cs typeface="Helvetica"/>
            </a:endParaRPr>
          </a:p>
          <a:p>
            <a:r>
              <a:rPr lang="en-US" sz="4200" dirty="0">
                <a:latin typeface="Helvetica"/>
                <a:cs typeface="Helvetica"/>
              </a:rPr>
              <a:t>UNIGO.COM</a:t>
            </a:r>
          </a:p>
          <a:p>
            <a:endParaRPr lang="en-US" u="sng" dirty="0"/>
          </a:p>
          <a:p>
            <a:endParaRPr lang="en-US" dirty="0"/>
          </a:p>
          <a:p>
            <a:endParaRPr lang="en-US" dirty="0"/>
          </a:p>
        </p:txBody>
      </p:sp>
      <p:pic>
        <p:nvPicPr>
          <p:cNvPr id="1026" name="Picture 2" descr="http://www.bothell.washington.edu/getattachment/financialaid/HB1079/financial-recources-at-uwb/scholarships-sign.jpg?width=501&amp;height=2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3275" y="1282687"/>
            <a:ext cx="3294023" cy="16975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28650" y="161831"/>
            <a:ext cx="7886700" cy="745629"/>
          </a:xfrm>
          <a:prstGeom prst="rect">
            <a:avLst/>
          </a:prstGeom>
        </p:spPr>
        <p:txBody>
          <a:bodyPr/>
          <a:lstStyle>
            <a:lvl1pPr algn="ctr" defTabSz="914400" rtl="0" eaLnBrk="1" latinLnBrk="0" hangingPunct="1">
              <a:lnSpc>
                <a:spcPct val="90000"/>
              </a:lnSpc>
              <a:spcBef>
                <a:spcPct val="0"/>
              </a:spcBef>
              <a:buNone/>
              <a:defRPr sz="3600" b="1" kern="1200">
                <a:solidFill>
                  <a:schemeClr val="tx1"/>
                </a:solidFill>
                <a:latin typeface="Palatino Linotype" panose="02040502050505030304" pitchFamily="18" charset="0"/>
                <a:ea typeface="+mj-ea"/>
                <a:cs typeface="+mj-cs"/>
              </a:defRPr>
            </a:lvl1pPr>
          </a:lstStyle>
          <a:p>
            <a:r>
              <a:rPr lang="en-US" dirty="0">
                <a:solidFill>
                  <a:prstClr val="black"/>
                </a:solidFill>
                <a:latin typeface="Helvetica"/>
                <a:cs typeface="Helvetica"/>
              </a:rPr>
              <a:t>Additional Scholarship Resources	</a:t>
            </a:r>
          </a:p>
        </p:txBody>
      </p:sp>
    </p:spTree>
    <p:extLst>
      <p:ext uri="{BB962C8B-B14F-4D97-AF65-F5344CB8AC3E}">
        <p14:creationId xmlns:p14="http://schemas.microsoft.com/office/powerpoint/2010/main" val="420593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latin typeface="Helvetica"/>
                <a:cs typeface="Helvetica"/>
              </a:rPr>
              <a:t>Contact Us</a:t>
            </a:r>
          </a:p>
        </p:txBody>
      </p:sp>
      <p:pic>
        <p:nvPicPr>
          <p:cNvPr id="5" name="Picture 6" descr="Phone.png"/>
          <p:cNvPicPr>
            <a:picLocks noGrp="1" noChangeAspect="1"/>
          </p:cNvPicPr>
          <p:nvPr>
            <p:ph idx="1"/>
          </p:nvPr>
        </p:nvPicPr>
        <p:blipFill>
          <a:blip r:embed="rId3" cstate="print"/>
          <a:srcRect/>
          <a:stretch>
            <a:fillRect/>
          </a:stretch>
        </p:blipFill>
        <p:spPr>
          <a:xfrm>
            <a:off x="1586522" y="1430115"/>
            <a:ext cx="1866667" cy="1390476"/>
          </a:xfrm>
        </p:spPr>
      </p:pic>
      <p:sp>
        <p:nvSpPr>
          <p:cNvPr id="11266" name="Slide Number Placeholder 3"/>
          <p:cNvSpPr>
            <a:spLocks noGrp="1"/>
          </p:cNvSpPr>
          <p:nvPr>
            <p:ph type="sldNum" sz="quarter" idx="12"/>
          </p:nvPr>
        </p:nvSpPr>
        <p:spPr/>
        <p:txBody>
          <a:bodyPr/>
          <a:lstStyle/>
          <a:p>
            <a:fld id="{E88377CD-A2DF-46C5-AB8B-D0ED2A9E53D3}" type="slidenum">
              <a:rPr lang="en-US" smtClean="0">
                <a:solidFill>
                  <a:prstClr val="black">
                    <a:tint val="75000"/>
                  </a:prstClr>
                </a:solidFill>
                <a:latin typeface="Calibri"/>
              </a:rPr>
              <a:pPr/>
              <a:t>53</a:t>
            </a:fld>
            <a:endParaRPr lang="en-US" dirty="0">
              <a:solidFill>
                <a:prstClr val="black">
                  <a:tint val="75000"/>
                </a:prstClr>
              </a:solidFill>
              <a:latin typeface="Calibri"/>
            </a:endParaRPr>
          </a:p>
        </p:txBody>
      </p:sp>
      <p:pic>
        <p:nvPicPr>
          <p:cNvPr id="6" name="Picture 7" descr="Email.png"/>
          <p:cNvPicPr>
            <a:picLocks noChangeAspect="1"/>
          </p:cNvPicPr>
          <p:nvPr/>
        </p:nvPicPr>
        <p:blipFill>
          <a:blip r:embed="rId4" cstate="print"/>
          <a:srcRect/>
          <a:stretch>
            <a:fillRect/>
          </a:stretch>
        </p:blipFill>
        <p:spPr bwMode="auto">
          <a:xfrm>
            <a:off x="5691564" y="1436407"/>
            <a:ext cx="1816100" cy="1360885"/>
          </a:xfrm>
          <a:prstGeom prst="rect">
            <a:avLst/>
          </a:prstGeom>
          <a:noFill/>
          <a:ln w="9525">
            <a:noFill/>
            <a:miter lim="800000"/>
            <a:headEnd/>
            <a:tailEnd/>
          </a:ln>
        </p:spPr>
      </p:pic>
      <p:sp>
        <p:nvSpPr>
          <p:cNvPr id="7" name="Content Placeholder 5"/>
          <p:cNvSpPr txBox="1">
            <a:spLocks/>
          </p:cNvSpPr>
          <p:nvPr/>
        </p:nvSpPr>
        <p:spPr bwMode="auto">
          <a:xfrm>
            <a:off x="1733249" y="2885610"/>
            <a:ext cx="1573212" cy="32829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288925" indent="-288925" algn="ctr" defTabSz="914400" eaLnBrk="0" fontAlgn="base" hangingPunct="0">
              <a:lnSpc>
                <a:spcPct val="95000"/>
              </a:lnSpc>
              <a:spcBef>
                <a:spcPct val="20000"/>
              </a:spcBef>
              <a:spcAft>
                <a:spcPct val="20000"/>
              </a:spcAft>
              <a:buClr>
                <a:srgbClr val="D14B01"/>
              </a:buClr>
              <a:defRPr/>
            </a:pPr>
            <a:r>
              <a:rPr lang="en-US" sz="1600" b="1" kern="0" dirty="0">
                <a:solidFill>
                  <a:prstClr val="black"/>
                </a:solidFill>
                <a:latin typeface="Helvetica"/>
                <a:cs typeface="Helvetica"/>
              </a:rPr>
              <a:t>800.505.4732</a:t>
            </a:r>
            <a:endParaRPr lang="en-US" sz="2200" b="1" i="1" kern="0" dirty="0">
              <a:solidFill>
                <a:prstClr val="black"/>
              </a:solidFill>
              <a:latin typeface="Helvetica"/>
              <a:cs typeface="Helvetica"/>
            </a:endParaRPr>
          </a:p>
        </p:txBody>
      </p:sp>
      <p:sp>
        <p:nvSpPr>
          <p:cNvPr id="8" name="Content Placeholder 5"/>
          <p:cNvSpPr txBox="1">
            <a:spLocks/>
          </p:cNvSpPr>
          <p:nvPr/>
        </p:nvSpPr>
        <p:spPr bwMode="auto">
          <a:xfrm>
            <a:off x="4820820" y="2862310"/>
            <a:ext cx="3557588" cy="328295"/>
          </a:xfrm>
          <a:prstGeom prst="rect">
            <a:avLst/>
          </a:prstGeom>
          <a:noFill/>
          <a:ln w="9525" algn="ctr">
            <a:noFill/>
            <a:miter lim="800000"/>
            <a:headEnd/>
            <a:tailEnd/>
          </a:ln>
        </p:spPr>
        <p:txBody>
          <a:bodyPr>
            <a:spAutoFit/>
          </a:bodyPr>
          <a:lstStyle/>
          <a:p>
            <a:pPr marL="288925" indent="-288925" algn="ctr" defTabSz="914400" eaLnBrk="0" hangingPunct="0">
              <a:lnSpc>
                <a:spcPct val="95000"/>
              </a:lnSpc>
              <a:spcBef>
                <a:spcPct val="20000"/>
              </a:spcBef>
              <a:spcAft>
                <a:spcPct val="20000"/>
              </a:spcAft>
              <a:buClr>
                <a:srgbClr val="D14B01"/>
              </a:buClr>
              <a:defRPr/>
            </a:pPr>
            <a:r>
              <a:rPr lang="en-US" sz="1600" b="1" kern="0" dirty="0">
                <a:solidFill>
                  <a:prstClr val="black"/>
                </a:solidFill>
                <a:latin typeface="Helvetica"/>
                <a:cs typeface="Helvetica"/>
              </a:rPr>
              <a:t> HalW@gsfc.org</a:t>
            </a:r>
            <a:endParaRPr lang="en-US" sz="2200" b="1" i="1" kern="0" dirty="0">
              <a:solidFill>
                <a:prstClr val="black"/>
              </a:solidFill>
              <a:latin typeface="Helvetica"/>
              <a:cs typeface="Helvetica"/>
            </a:endParaRPr>
          </a:p>
        </p:txBody>
      </p:sp>
    </p:spTree>
    <p:extLst>
      <p:ext uri="{BB962C8B-B14F-4D97-AF65-F5344CB8AC3E}">
        <p14:creationId xmlns:p14="http://schemas.microsoft.com/office/powerpoint/2010/main" val="36461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a:cs typeface="Helvetica"/>
              </a:rPr>
              <a:t>Be Social</a:t>
            </a:r>
          </a:p>
        </p:txBody>
      </p:sp>
      <p:sp>
        <p:nvSpPr>
          <p:cNvPr id="4" name="Slide Number Placeholder 3"/>
          <p:cNvSpPr>
            <a:spLocks noGrp="1"/>
          </p:cNvSpPr>
          <p:nvPr>
            <p:ph type="sldNum" sz="quarter" idx="12"/>
          </p:nvPr>
        </p:nvSpPr>
        <p:spPr/>
        <p:txBody>
          <a:bodyPr/>
          <a:lstStyle/>
          <a:p>
            <a:fld id="{4C8E71EE-3759-457E-8812-F0993ABDCFC4}" type="slidenum">
              <a:rPr lang="en-US" smtClean="0">
                <a:solidFill>
                  <a:prstClr val="black">
                    <a:tint val="75000"/>
                  </a:prstClr>
                </a:solidFill>
                <a:latin typeface="Calibri"/>
              </a:rPr>
              <a:pPr/>
              <a:t>54</a:t>
            </a:fld>
            <a:endParaRPr lang="en-US" dirty="0">
              <a:solidFill>
                <a:prstClr val="black">
                  <a:tint val="75000"/>
                </a:prstClr>
              </a:solidFill>
              <a:latin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485900"/>
            <a:ext cx="1815873" cy="136190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596" y="1506492"/>
            <a:ext cx="1815873" cy="13619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1506492"/>
            <a:ext cx="1790476" cy="1342857"/>
          </a:xfrm>
          <a:prstGeom prst="rect">
            <a:avLst/>
          </a:prstGeom>
        </p:spPr>
      </p:pic>
    </p:spTree>
    <p:extLst>
      <p:ext uri="{BB962C8B-B14F-4D97-AF65-F5344CB8AC3E}">
        <p14:creationId xmlns:p14="http://schemas.microsoft.com/office/powerpoint/2010/main" val="2113690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Helvetica"/>
                <a:cs typeface="Helvetica"/>
              </a:rPr>
              <a:t>Our Mission</a:t>
            </a:r>
          </a:p>
        </p:txBody>
      </p:sp>
      <p:sp>
        <p:nvSpPr>
          <p:cNvPr id="4" name="Slide Number Placeholder 3"/>
          <p:cNvSpPr>
            <a:spLocks noGrp="1"/>
          </p:cNvSpPr>
          <p:nvPr>
            <p:ph type="sldNum" sz="quarter" idx="12"/>
          </p:nvPr>
        </p:nvSpPr>
        <p:spPr/>
        <p:txBody>
          <a:bodyPr/>
          <a:lstStyle/>
          <a:p>
            <a:fld id="{4C8E71EE-3759-457E-8812-F0993ABDCFC4}" type="slidenum">
              <a:rPr lang="en-US" smtClean="0">
                <a:solidFill>
                  <a:prstClr val="black">
                    <a:tint val="75000"/>
                  </a:prstClr>
                </a:solidFill>
                <a:latin typeface="Calibri"/>
              </a:rPr>
              <a:pPr/>
              <a:t>55</a:t>
            </a:fld>
            <a:endParaRPr lang="en-US" dirty="0">
              <a:solidFill>
                <a:prstClr val="black">
                  <a:tint val="75000"/>
                </a:prstClr>
              </a:solidFill>
              <a:latin typeface="Calibri"/>
            </a:endParaRPr>
          </a:p>
        </p:txBody>
      </p:sp>
      <p:sp>
        <p:nvSpPr>
          <p:cNvPr id="5" name="TextBox 2"/>
          <p:cNvSpPr txBox="1">
            <a:spLocks noChangeArrowheads="1"/>
          </p:cNvSpPr>
          <p:nvPr/>
        </p:nvSpPr>
        <p:spPr bwMode="auto">
          <a:xfrm>
            <a:off x="221389" y="1512706"/>
            <a:ext cx="8774045" cy="1754327"/>
          </a:xfrm>
          <a:prstGeom prst="rect">
            <a:avLst/>
          </a:prstGeom>
          <a:noFill/>
          <a:ln w="9525">
            <a:noFill/>
            <a:miter lim="800000"/>
            <a:headEnd/>
            <a:tailEnd/>
          </a:ln>
        </p:spPr>
        <p:txBody>
          <a:bodyPr wrap="square">
            <a:spAutoFit/>
          </a:bodyPr>
          <a:lstStyle/>
          <a:p>
            <a:pPr algn="ctr" defTabSz="914400"/>
            <a:r>
              <a:rPr lang="en-US" sz="3600" dirty="0">
                <a:solidFill>
                  <a:prstClr val="black"/>
                </a:solidFill>
                <a:latin typeface="Helvetica"/>
                <a:cs typeface="Helvetica"/>
              </a:rPr>
              <a:t>To promote and increase access to education beyond high school for </a:t>
            </a:r>
            <a:r>
              <a:rPr lang="en-US" sz="3600" dirty="0" smtClean="0">
                <a:solidFill>
                  <a:prstClr val="black"/>
                </a:solidFill>
                <a:latin typeface="Helvetica"/>
                <a:cs typeface="Helvetica"/>
              </a:rPr>
              <a:t>Georgians</a:t>
            </a:r>
            <a:endParaRPr lang="en-US" sz="3600" dirty="0">
              <a:solidFill>
                <a:prstClr val="black"/>
              </a:solidFill>
              <a:latin typeface="Helvetica"/>
              <a:cs typeface="Helvetica"/>
            </a:endParaRPr>
          </a:p>
        </p:txBody>
      </p:sp>
    </p:spTree>
    <p:extLst>
      <p:ext uri="{BB962C8B-B14F-4D97-AF65-F5344CB8AC3E}">
        <p14:creationId xmlns:p14="http://schemas.microsoft.com/office/powerpoint/2010/main" val="4171265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latin typeface="Helvetica"/>
                <a:cs typeface="Helvetica"/>
              </a:rPr>
              <a:t>We’re Here to Help You</a:t>
            </a:r>
          </a:p>
        </p:txBody>
      </p:sp>
      <p:sp>
        <p:nvSpPr>
          <p:cNvPr id="63491" name="Slide Number Placeholder 3"/>
          <p:cNvSpPr>
            <a:spLocks noGrp="1"/>
          </p:cNvSpPr>
          <p:nvPr>
            <p:ph type="sldNum" sz="quarter" idx="12"/>
          </p:nvPr>
        </p:nvSpPr>
        <p:spPr/>
        <p:txBody>
          <a:bodyPr/>
          <a:lstStyle/>
          <a:p>
            <a:fld id="{0F9726D9-CF27-45DB-AC12-1AA61EF51311}"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pic>
        <p:nvPicPr>
          <p:cNvPr id="4" name="Picture 3">
            <a:extLst>
              <a:ext uri="{FF2B5EF4-FFF2-40B4-BE49-F238E27FC236}">
                <a16:creationId xmlns="" xmlns:a16="http://schemas.microsoft.com/office/drawing/2014/main" id="{F2A45121-0340-4206-9134-98750D78A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847623"/>
            <a:ext cx="8229600" cy="3823798"/>
          </a:xfrm>
          <a:prstGeom prst="rect">
            <a:avLst/>
          </a:prstGeom>
        </p:spPr>
      </p:pic>
    </p:spTree>
    <p:extLst>
      <p:ext uri="{BB962C8B-B14F-4D97-AF65-F5344CB8AC3E}">
        <p14:creationId xmlns:p14="http://schemas.microsoft.com/office/powerpoint/2010/main" val="443259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54" y="1382329"/>
            <a:ext cx="8524518" cy="2484821"/>
          </a:xfrm>
          <a:prstGeom prst="rect">
            <a:avLst/>
          </a:prstGeom>
        </p:spPr>
      </p:pic>
    </p:spTree>
    <p:extLst>
      <p:ext uri="{BB962C8B-B14F-4D97-AF65-F5344CB8AC3E}">
        <p14:creationId xmlns:p14="http://schemas.microsoft.com/office/powerpoint/2010/main" val="19467594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19894"/>
            <a:ext cx="8042276" cy="1002717"/>
          </a:xfrm>
        </p:spPr>
        <p:txBody>
          <a:bodyPr/>
          <a:lstStyle/>
          <a:p>
            <a:r>
              <a:rPr lang="en-US" sz="3600" dirty="0" smtClean="0"/>
              <a:t>High School Resources and MONEY</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Find out how your counseling department sends out information – Twitter, Email, Instagram, website?</a:t>
            </a:r>
          </a:p>
          <a:p>
            <a:r>
              <a:rPr lang="en-US" dirty="0" smtClean="0"/>
              <a:t>READ these notices!</a:t>
            </a:r>
          </a:p>
          <a:p>
            <a:r>
              <a:rPr lang="en-US" dirty="0" smtClean="0"/>
              <a:t>Use counseling websites for other schools to see scholarship listings</a:t>
            </a:r>
          </a:p>
          <a:p>
            <a:r>
              <a:rPr lang="en-US" dirty="0" smtClean="0"/>
              <a:t>Ask counselors if the scholarship seems odd</a:t>
            </a:r>
          </a:p>
          <a:p>
            <a:pPr lvl="1"/>
            <a:r>
              <a:rPr lang="en-US" dirty="0" smtClean="0"/>
              <a:t>If a scholarship application requires a fee, it might not be a good one</a:t>
            </a:r>
          </a:p>
          <a:p>
            <a:pPr lvl="1"/>
            <a:r>
              <a:rPr lang="en-US" dirty="0" smtClean="0"/>
              <a:t>Pay attention to the source</a:t>
            </a:r>
          </a:p>
        </p:txBody>
      </p:sp>
    </p:spTree>
    <p:extLst>
      <p:ext uri="{BB962C8B-B14F-4D97-AF65-F5344CB8AC3E}">
        <p14:creationId xmlns:p14="http://schemas.microsoft.com/office/powerpoint/2010/main" val="905869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61718"/>
            <a:ext cx="8042276" cy="1002717"/>
          </a:xfrm>
        </p:spPr>
        <p:txBody>
          <a:bodyPr/>
          <a:lstStyle/>
          <a:p>
            <a:r>
              <a:rPr lang="en-US" dirty="0" smtClean="0"/>
              <a:t>Timeline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College applications FIRST	</a:t>
            </a:r>
          </a:p>
          <a:p>
            <a:pPr lvl="1"/>
            <a:r>
              <a:rPr lang="en-US" dirty="0" smtClean="0"/>
              <a:t>Finish at least one application by November 1</a:t>
            </a:r>
          </a:p>
          <a:p>
            <a:pPr lvl="1"/>
            <a:r>
              <a:rPr lang="en-US" dirty="0" smtClean="0"/>
              <a:t>All essays and other applications finished by Dec 1</a:t>
            </a:r>
          </a:p>
          <a:p>
            <a:pPr lvl="1"/>
            <a:r>
              <a:rPr lang="en-US" dirty="0" smtClean="0"/>
              <a:t>Pay attention to whether the school requires earlier applications for scholarship consideration.</a:t>
            </a:r>
          </a:p>
          <a:p>
            <a:r>
              <a:rPr lang="en-US" dirty="0" smtClean="0"/>
              <a:t>Seeking money NEXT</a:t>
            </a:r>
          </a:p>
          <a:p>
            <a:pPr lvl="1"/>
            <a:r>
              <a:rPr lang="en-US" dirty="0" smtClean="0"/>
              <a:t>Turn focus to scholarship searches</a:t>
            </a:r>
          </a:p>
          <a:p>
            <a:pPr lvl="1"/>
            <a:r>
              <a:rPr lang="en-US" dirty="0" smtClean="0"/>
              <a:t>Spend time each week devoted to searches and scholarship applications</a:t>
            </a:r>
          </a:p>
          <a:p>
            <a:r>
              <a:rPr lang="en-US" dirty="0" smtClean="0"/>
              <a:t>PARENTS and STUDENTS, complete the FAFSA beginning October 1</a:t>
            </a:r>
          </a:p>
          <a:p>
            <a:pPr lvl="1"/>
            <a:r>
              <a:rPr lang="en-US" dirty="0" smtClean="0"/>
              <a:t>Gather tax/financial documents for previous year</a:t>
            </a:r>
          </a:p>
          <a:p>
            <a:pPr lvl="1"/>
            <a:r>
              <a:rPr lang="en-US" dirty="0" smtClean="0"/>
              <a:t>Research FAFSA by going to </a:t>
            </a:r>
            <a:r>
              <a:rPr lang="en-US" dirty="0" err="1" smtClean="0"/>
              <a:t>www.fafsa.gov</a:t>
            </a:r>
            <a:endParaRPr lang="en-US" dirty="0"/>
          </a:p>
        </p:txBody>
      </p:sp>
    </p:spTree>
    <p:extLst>
      <p:ext uri="{BB962C8B-B14F-4D97-AF65-F5344CB8AC3E}">
        <p14:creationId xmlns:p14="http://schemas.microsoft.com/office/powerpoint/2010/main" val="2142047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42326"/>
            <a:ext cx="8042276" cy="1002717"/>
          </a:xfrm>
        </p:spPr>
        <p:txBody>
          <a:bodyPr/>
          <a:lstStyle/>
          <a:p>
            <a:r>
              <a:rPr lang="en-US" dirty="0" smtClean="0"/>
              <a:t>HOPE Scholarship</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Apply through GaFutures.org</a:t>
            </a:r>
          </a:p>
          <a:p>
            <a:r>
              <a:rPr lang="en-US" dirty="0" smtClean="0"/>
              <a:t>Student GPA is recalculated using rules from the county or school</a:t>
            </a:r>
          </a:p>
          <a:p>
            <a:pPr lvl="1"/>
            <a:r>
              <a:rPr lang="en-US" sz="1800" dirty="0" smtClean="0"/>
              <a:t>Only Math, Science, Social Studies, Language Arts, &amp; Foreign Language count </a:t>
            </a:r>
          </a:p>
          <a:p>
            <a:pPr lvl="1"/>
            <a:r>
              <a:rPr lang="en-US" sz="1800" dirty="0" smtClean="0"/>
              <a:t>Engineering classes may or may not be “science”</a:t>
            </a:r>
          </a:p>
          <a:p>
            <a:pPr lvl="1"/>
            <a:r>
              <a:rPr lang="en-US" sz="1800" dirty="0" smtClean="0"/>
              <a:t>AP classes and other weighted classes will be affected</a:t>
            </a:r>
          </a:p>
          <a:p>
            <a:r>
              <a:rPr lang="en-US" dirty="0" smtClean="0"/>
              <a:t>Rigor requirements are met in Gwinnett’s traditional curriculum requirements</a:t>
            </a:r>
          </a:p>
          <a:p>
            <a:r>
              <a:rPr lang="en-US" dirty="0" smtClean="0"/>
              <a:t>Two types – “regular” HOPE, and Zell Miller</a:t>
            </a:r>
          </a:p>
          <a:p>
            <a:pPr lvl="1"/>
            <a:r>
              <a:rPr lang="en-US" sz="1900" dirty="0" smtClean="0"/>
              <a:t>HOPE requires 3.0 GPA (recalculated)</a:t>
            </a:r>
          </a:p>
          <a:p>
            <a:pPr lvl="1"/>
            <a:r>
              <a:rPr lang="en-US" sz="1900" dirty="0" smtClean="0"/>
              <a:t>Zell Miller requires 3.7 GPA, and minimum SAT/ACT scores</a:t>
            </a:r>
          </a:p>
          <a:p>
            <a:r>
              <a:rPr lang="en-US" dirty="0" smtClean="0"/>
              <a:t>Go to GaFutures.org to see student HOPE GPA</a:t>
            </a:r>
          </a:p>
          <a:p>
            <a:endParaRPr lang="en-US" dirty="0" smtClean="0"/>
          </a:p>
        </p:txBody>
      </p:sp>
    </p:spTree>
    <p:extLst>
      <p:ext uri="{BB962C8B-B14F-4D97-AF65-F5344CB8AC3E}">
        <p14:creationId xmlns:p14="http://schemas.microsoft.com/office/powerpoint/2010/main" val="424212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52022"/>
            <a:ext cx="8042276" cy="1002717"/>
          </a:xfrm>
        </p:spPr>
        <p:txBody>
          <a:bodyPr/>
          <a:lstStyle/>
          <a:p>
            <a:r>
              <a:rPr lang="en-US" dirty="0" smtClean="0"/>
              <a:t>Scholarships – Types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College Based Scholarships	</a:t>
            </a:r>
          </a:p>
          <a:p>
            <a:pPr lvl="1"/>
            <a:r>
              <a:rPr lang="en-US" dirty="0" smtClean="0"/>
              <a:t>Merit based offered through colleges</a:t>
            </a:r>
          </a:p>
          <a:p>
            <a:pPr lvl="1"/>
            <a:r>
              <a:rPr lang="en-US" dirty="0" smtClean="0"/>
              <a:t>Deadlines typically October/November</a:t>
            </a:r>
          </a:p>
          <a:p>
            <a:pPr lvl="1"/>
            <a:r>
              <a:rPr lang="en-US" dirty="0" smtClean="0"/>
              <a:t>Some require additional applications</a:t>
            </a:r>
          </a:p>
          <a:p>
            <a:pPr lvl="1"/>
            <a:endParaRPr lang="en-US" dirty="0" smtClean="0"/>
          </a:p>
          <a:p>
            <a:r>
              <a:rPr lang="en-US" dirty="0" smtClean="0"/>
              <a:t>Where?</a:t>
            </a:r>
            <a:r>
              <a:rPr lang="en-US" dirty="0"/>
              <a:t>	</a:t>
            </a:r>
          </a:p>
          <a:p>
            <a:pPr lvl="1"/>
            <a:r>
              <a:rPr lang="en-US" dirty="0"/>
              <a:t>College websites, in the Financial Aid section</a:t>
            </a:r>
          </a:p>
          <a:p>
            <a:pPr lvl="1"/>
            <a:r>
              <a:rPr lang="en-US" dirty="0"/>
              <a:t>Some are also listed in the Admissions </a:t>
            </a:r>
            <a:r>
              <a:rPr lang="en-US" dirty="0" smtClean="0"/>
              <a:t>section</a:t>
            </a:r>
          </a:p>
          <a:p>
            <a:pPr lvl="1"/>
            <a:r>
              <a:rPr lang="en-US" dirty="0"/>
              <a:t>Try searching for  "[College/University Name] Scholarships" or "[College/University Name] Financial Aid."</a:t>
            </a:r>
            <a:endParaRPr lang="en-US" dirty="0" smtClean="0"/>
          </a:p>
          <a:p>
            <a:pPr marL="349250" lvl="1" indent="0">
              <a:buNone/>
            </a:pPr>
            <a:endParaRPr lang="en-US" dirty="0" smtClean="0"/>
          </a:p>
        </p:txBody>
      </p:sp>
    </p:spTree>
    <p:extLst>
      <p:ext uri="{BB962C8B-B14F-4D97-AF65-F5344CB8AC3E}">
        <p14:creationId xmlns:p14="http://schemas.microsoft.com/office/powerpoint/2010/main" val="29465519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marL="0" marR="0" indent="0" algn="l" defTabSz="609585" rtl="0" eaLnBrk="1" fontAlgn="auto" latinLnBrk="0" hangingPunct="1">
          <a:lnSpc>
            <a:spcPct val="90000"/>
          </a:lnSpc>
          <a:spcBef>
            <a:spcPct val="0"/>
          </a:spcBef>
          <a:spcAft>
            <a:spcPts val="0"/>
          </a:spcAft>
          <a:buClrTx/>
          <a:buSzTx/>
          <a:buFontTx/>
          <a:buNone/>
          <a:tabLst/>
          <a:defRPr kumimoji="0" sz="4000" b="0" i="0" u="none" strike="noStrike" kern="1200" cap="all" spc="0" normalizeH="0" baseline="0" noProof="0" smtClean="0">
            <a:ln>
              <a:noFill/>
            </a:ln>
            <a:solidFill>
              <a:sysClr val="window" lastClr="FFFFFF"/>
            </a:solidFill>
            <a:effectLst/>
            <a:uLnTx/>
            <a:uFillTx/>
            <a:latin typeface="Helvetica" panose="020B0604020202020204" pitchFamily="34" charset="0"/>
            <a:ea typeface=""/>
            <a:cs typeface="Helvetica" panose="020B0604020202020204" pitchFamily="34" charset="0"/>
          </a:defRPr>
        </a:defPPr>
      </a:lstStyle>
    </a:txDef>
  </a:objectDefaults>
  <a:extraClrSchemeLst/>
  <a:extLst>
    <a:ext uri="{05A4C25C-085E-4340-85A3-A5531E510DB2}">
      <thm15:themeFamily xmlns:thm15="http://schemas.microsoft.com/office/thememl/2012/main" xmlns="" name="Theme1" id="{6A1CC495-8589-1F45-8B71-931871AEF3F0}" vid="{E9ACF114-60CF-5249-964D-6B013A395B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314458"/>
      </a:accent1>
      <a:accent2>
        <a:srgbClr val="15856E"/>
      </a:accent2>
      <a:accent3>
        <a:srgbClr val="1A7CB9"/>
      </a:accent3>
      <a:accent4>
        <a:srgbClr val="6858A6"/>
      </a:accent4>
      <a:accent5>
        <a:srgbClr val="1D57A6"/>
      </a:accent5>
      <a:accent6>
        <a:srgbClr val="48A1F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Breeze.thmx</Template>
  <TotalTime>880</TotalTime>
  <Words>1982</Words>
  <Application>Microsoft Macintosh PowerPoint</Application>
  <PresentationFormat>On-screen Show (16:9)</PresentationFormat>
  <Paragraphs>416</Paragraphs>
  <Slides>57</Slides>
  <Notes>32</Notes>
  <HiddenSlides>0</HiddenSlides>
  <MMClips>0</MMClips>
  <ScaleCrop>false</ScaleCrop>
  <HeadingPairs>
    <vt:vector size="4" baseType="variant">
      <vt:variant>
        <vt:lpstr>Theme</vt:lpstr>
      </vt:variant>
      <vt:variant>
        <vt:i4>7</vt:i4>
      </vt:variant>
      <vt:variant>
        <vt:lpstr>Slide Titles</vt:lpstr>
      </vt:variant>
      <vt:variant>
        <vt:i4>57</vt:i4>
      </vt:variant>
    </vt:vector>
  </HeadingPairs>
  <TitlesOfParts>
    <vt:vector size="64" baseType="lpstr">
      <vt:lpstr>Breeze</vt:lpstr>
      <vt:lpstr>Theme1</vt:lpstr>
      <vt:lpstr>Office Theme</vt:lpstr>
      <vt:lpstr>1_Office Theme</vt:lpstr>
      <vt:lpstr>2_Office Theme</vt:lpstr>
      <vt:lpstr>3_Office Theme</vt:lpstr>
      <vt:lpstr>4_Office Theme</vt:lpstr>
      <vt:lpstr>PowerPoint Presentation</vt:lpstr>
      <vt:lpstr>High School Counselors &amp; the Journey to College</vt:lpstr>
      <vt:lpstr>High School Counselors Role</vt:lpstr>
      <vt:lpstr>High School Counselors “Can…”</vt:lpstr>
      <vt:lpstr>High School Counselors “Cannot…”</vt:lpstr>
      <vt:lpstr>High School Resources and MONEY</vt:lpstr>
      <vt:lpstr>Timeline</vt:lpstr>
      <vt:lpstr>HOPE Scholarship</vt:lpstr>
      <vt:lpstr>Scholarships – Types</vt:lpstr>
      <vt:lpstr>Scholarships – Types</vt:lpstr>
      <vt:lpstr>Check These Out…</vt:lpstr>
      <vt:lpstr>Final Thoughts…</vt:lpstr>
      <vt:lpstr>PowerPoint Presentation</vt:lpstr>
      <vt:lpstr>PowerPoint Presentation</vt:lpstr>
      <vt:lpstr>Things to know: admissions &amp; scholarship</vt:lpstr>
      <vt:lpstr>Admissions process</vt:lpstr>
      <vt:lpstr>scholarships</vt:lpstr>
      <vt:lpstr>resources</vt:lpstr>
      <vt:lpstr>PowerPoint Presentation</vt:lpstr>
      <vt:lpstr>PowerPoint Presentation</vt:lpstr>
      <vt:lpstr>DUAL ENROLLMENT</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Financial Aid Resources</vt:lpstr>
      <vt:lpstr>Direct and Indirect Costs</vt:lpstr>
      <vt:lpstr>Sources of Financial Aid</vt:lpstr>
      <vt:lpstr>Helping Outstanding Pupils Educationally Program</vt:lpstr>
      <vt:lpstr>GAfutures.org</vt:lpstr>
      <vt:lpstr>GAfutures.org</vt:lpstr>
      <vt:lpstr> HOPE &amp; State Aid Programs </vt:lpstr>
      <vt:lpstr>State Aid Applications</vt:lpstr>
      <vt:lpstr>GSFAPPS</vt:lpstr>
      <vt:lpstr>Federal Aid Programs</vt:lpstr>
      <vt:lpstr>Federal Aid (Grants) </vt:lpstr>
      <vt:lpstr>Federal Aid (Loans)</vt:lpstr>
      <vt:lpstr>Factors that Influence EFC</vt:lpstr>
      <vt:lpstr>Compare Award Offers</vt:lpstr>
      <vt:lpstr>Completing the FAFSA</vt:lpstr>
      <vt:lpstr> Completing the FAFSA (Free Application for Federal Student Aid)</vt:lpstr>
      <vt:lpstr>FAFSA Assistance for October</vt:lpstr>
      <vt:lpstr>Scholarships and Grants</vt:lpstr>
      <vt:lpstr>Duct Tape Scholarship</vt:lpstr>
      <vt:lpstr>Tuition Assistance </vt:lpstr>
      <vt:lpstr>Scholarship Search</vt:lpstr>
      <vt:lpstr>PowerPoint Presentation</vt:lpstr>
      <vt:lpstr>Contact Us</vt:lpstr>
      <vt:lpstr>Be Social</vt:lpstr>
      <vt:lpstr>Our Mission</vt:lpstr>
      <vt:lpstr>We’re Here to Help You</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Counselors &amp; College Counseling</dc:title>
  <dc:creator>Meg Scheid</dc:creator>
  <cp:lastModifiedBy>Beth</cp:lastModifiedBy>
  <cp:revision>34</cp:revision>
  <dcterms:created xsi:type="dcterms:W3CDTF">2015-09-22T15:28:31Z</dcterms:created>
  <dcterms:modified xsi:type="dcterms:W3CDTF">2019-10-08T16:17:20Z</dcterms:modified>
</cp:coreProperties>
</file>